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2"/>
  </p:notesMasterIdLst>
  <p:sldIdLst>
    <p:sldId id="256" r:id="rId2"/>
    <p:sldId id="257" r:id="rId3"/>
    <p:sldId id="258" r:id="rId4"/>
    <p:sldId id="259" r:id="rId5"/>
    <p:sldId id="261" r:id="rId6"/>
    <p:sldId id="262" r:id="rId7"/>
    <p:sldId id="263" r:id="rId8"/>
    <p:sldId id="330" r:id="rId9"/>
    <p:sldId id="331" r:id="rId10"/>
    <p:sldId id="264" r:id="rId11"/>
    <p:sldId id="265" r:id="rId12"/>
    <p:sldId id="266" r:id="rId13"/>
    <p:sldId id="267" r:id="rId14"/>
    <p:sldId id="268" r:id="rId15"/>
    <p:sldId id="269" r:id="rId16"/>
    <p:sldId id="270" r:id="rId17"/>
    <p:sldId id="271" r:id="rId18"/>
    <p:sldId id="272" r:id="rId19"/>
    <p:sldId id="273" r:id="rId20"/>
    <p:sldId id="274" r:id="rId21"/>
    <p:sldId id="260" r:id="rId22"/>
    <p:sldId id="275" r:id="rId23"/>
    <p:sldId id="276" r:id="rId24"/>
    <p:sldId id="277" r:id="rId25"/>
    <p:sldId id="278" r:id="rId26"/>
    <p:sldId id="282" r:id="rId27"/>
    <p:sldId id="279"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332" r:id="rId41"/>
    <p:sldId id="294" r:id="rId42"/>
    <p:sldId id="295" r:id="rId43"/>
    <p:sldId id="296" r:id="rId44"/>
    <p:sldId id="297" r:id="rId45"/>
    <p:sldId id="300" r:id="rId46"/>
    <p:sldId id="301" r:id="rId47"/>
    <p:sldId id="298" r:id="rId48"/>
    <p:sldId id="335" r:id="rId49"/>
    <p:sldId id="334" r:id="rId50"/>
    <p:sldId id="340" r:id="rId51"/>
    <p:sldId id="302" r:id="rId52"/>
    <p:sldId id="307" r:id="rId53"/>
    <p:sldId id="308" r:id="rId54"/>
    <p:sldId id="309" r:id="rId55"/>
    <p:sldId id="310" r:id="rId56"/>
    <p:sldId id="311" r:id="rId57"/>
    <p:sldId id="312" r:id="rId58"/>
    <p:sldId id="313" r:id="rId59"/>
    <p:sldId id="314" r:id="rId60"/>
    <p:sldId id="315" r:id="rId61"/>
    <p:sldId id="336" r:id="rId62"/>
    <p:sldId id="316" r:id="rId63"/>
    <p:sldId id="337" r:id="rId64"/>
    <p:sldId id="319" r:id="rId65"/>
    <p:sldId id="338" r:id="rId66"/>
    <p:sldId id="303" r:id="rId67"/>
    <p:sldId id="304" r:id="rId68"/>
    <p:sldId id="305" r:id="rId69"/>
    <p:sldId id="320" r:id="rId70"/>
    <p:sldId id="321" r:id="rId71"/>
    <p:sldId id="322" r:id="rId72"/>
    <p:sldId id="323" r:id="rId73"/>
    <p:sldId id="324" r:id="rId74"/>
    <p:sldId id="325" r:id="rId75"/>
    <p:sldId id="333" r:id="rId76"/>
    <p:sldId id="326" r:id="rId77"/>
    <p:sldId id="327" r:id="rId78"/>
    <p:sldId id="328" r:id="rId79"/>
    <p:sldId id="329" r:id="rId80"/>
    <p:sldId id="339"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8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77"/>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9478908188585653E-2"/>
          <c:y val="2.1327014218009491E-2"/>
          <c:w val="0.58684863523573261"/>
          <c:h val="0.90758293838862558"/>
        </c:manualLayout>
      </c:layout>
      <c:bar3DChart>
        <c:barDir val="col"/>
        <c:grouping val="clustered"/>
        <c:ser>
          <c:idx val="0"/>
          <c:order val="0"/>
          <c:tx>
            <c:strRef>
              <c:f>Sheet1!$A$2</c:f>
              <c:strCache>
                <c:ptCount val="1"/>
                <c:pt idx="0">
                  <c:v>INFLUENZA</c:v>
                </c:pt>
              </c:strCache>
            </c:strRef>
          </c:tx>
          <c:spPr>
            <a:solidFill>
              <a:schemeClr val="accent1"/>
            </a:solidFill>
            <a:ln w="12697">
              <a:solidFill>
                <a:schemeClr val="tx1"/>
              </a:solidFill>
              <a:prstDash val="solid"/>
            </a:ln>
          </c:spPr>
          <c:cat>
            <c:numRef>
              <c:f>Sheet1!$B$1:$B$1</c:f>
              <c:numCache>
                <c:formatCode>General</c:formatCode>
                <c:ptCount val="1"/>
              </c:numCache>
            </c:numRef>
          </c:cat>
          <c:val>
            <c:numRef>
              <c:f>Sheet1!$B$2:$B$2</c:f>
              <c:numCache>
                <c:formatCode>General</c:formatCode>
                <c:ptCount val="1"/>
                <c:pt idx="0">
                  <c:v>202</c:v>
                </c:pt>
              </c:numCache>
            </c:numRef>
          </c:val>
        </c:ser>
        <c:ser>
          <c:idx val="1"/>
          <c:order val="1"/>
          <c:tx>
            <c:strRef>
              <c:f>Sheet1!$A$3</c:f>
              <c:strCache>
                <c:ptCount val="1"/>
                <c:pt idx="0">
                  <c:v>TUBERCULOSIS</c:v>
                </c:pt>
              </c:strCache>
            </c:strRef>
          </c:tx>
          <c:spPr>
            <a:solidFill>
              <a:schemeClr val="accent2"/>
            </a:solidFill>
            <a:ln w="12697">
              <a:solidFill>
                <a:schemeClr val="tx1"/>
              </a:solidFill>
              <a:prstDash val="solid"/>
            </a:ln>
          </c:spPr>
          <c:cat>
            <c:numRef>
              <c:f>Sheet1!$B$1:$B$1</c:f>
              <c:numCache>
                <c:formatCode>General</c:formatCode>
                <c:ptCount val="1"/>
              </c:numCache>
            </c:numRef>
          </c:cat>
          <c:val>
            <c:numRef>
              <c:f>Sheet1!$B$3:$B$3</c:f>
              <c:numCache>
                <c:formatCode>General</c:formatCode>
                <c:ptCount val="1"/>
                <c:pt idx="0">
                  <c:v>194</c:v>
                </c:pt>
              </c:numCache>
            </c:numRef>
          </c:val>
        </c:ser>
        <c:ser>
          <c:idx val="2"/>
          <c:order val="2"/>
          <c:tx>
            <c:strRef>
              <c:f>Sheet1!$A$4</c:f>
              <c:strCache>
                <c:ptCount val="1"/>
                <c:pt idx="0">
                  <c:v>GASTROENTERITIS</c:v>
                </c:pt>
              </c:strCache>
            </c:strRef>
          </c:tx>
          <c:spPr>
            <a:solidFill>
              <a:schemeClr val="hlink"/>
            </a:solidFill>
            <a:ln w="12697">
              <a:solidFill>
                <a:schemeClr val="tx1"/>
              </a:solidFill>
              <a:prstDash val="solid"/>
            </a:ln>
          </c:spPr>
          <c:cat>
            <c:numRef>
              <c:f>Sheet1!$B$1:$B$1</c:f>
              <c:numCache>
                <c:formatCode>General</c:formatCode>
                <c:ptCount val="1"/>
              </c:numCache>
            </c:numRef>
          </c:cat>
          <c:val>
            <c:numRef>
              <c:f>Sheet1!$B$4:$B$4</c:f>
              <c:numCache>
                <c:formatCode>General</c:formatCode>
                <c:ptCount val="1"/>
                <c:pt idx="0">
                  <c:v>142</c:v>
                </c:pt>
              </c:numCache>
            </c:numRef>
          </c:val>
        </c:ser>
        <c:ser>
          <c:idx val="3"/>
          <c:order val="3"/>
          <c:tx>
            <c:strRef>
              <c:f>Sheet1!$A$5</c:f>
              <c:strCache>
                <c:ptCount val="1"/>
                <c:pt idx="0">
                  <c:v>HEART DISEASE</c:v>
                </c:pt>
              </c:strCache>
            </c:strRef>
          </c:tx>
          <c:spPr>
            <a:solidFill>
              <a:schemeClr val="folHlink"/>
            </a:solidFill>
            <a:ln w="12697">
              <a:solidFill>
                <a:schemeClr val="tx1"/>
              </a:solidFill>
              <a:prstDash val="solid"/>
            </a:ln>
          </c:spPr>
          <c:cat>
            <c:numRef>
              <c:f>Sheet1!$B$1:$B$1</c:f>
              <c:numCache>
                <c:formatCode>General</c:formatCode>
                <c:ptCount val="1"/>
              </c:numCache>
            </c:numRef>
          </c:cat>
          <c:val>
            <c:numRef>
              <c:f>Sheet1!$B$5:$B$5</c:f>
              <c:numCache>
                <c:formatCode>General</c:formatCode>
                <c:ptCount val="1"/>
                <c:pt idx="0">
                  <c:v>141</c:v>
                </c:pt>
              </c:numCache>
            </c:numRef>
          </c:val>
        </c:ser>
        <c:gapDepth val="0"/>
        <c:shape val="box"/>
        <c:axId val="80768384"/>
        <c:axId val="80996224"/>
        <c:axId val="0"/>
      </c:bar3DChart>
      <c:catAx>
        <c:axId val="80768384"/>
        <c:scaling>
          <c:orientation val="minMax"/>
        </c:scaling>
        <c:axPos val="b"/>
        <c:numFmt formatCode="General" sourceLinked="1"/>
        <c:tickLblPos val="low"/>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0996224"/>
        <c:crosses val="autoZero"/>
        <c:auto val="1"/>
        <c:lblAlgn val="ctr"/>
        <c:lblOffset val="100"/>
        <c:tickLblSkip val="1"/>
        <c:tickMarkSkip val="1"/>
      </c:catAx>
      <c:valAx>
        <c:axId val="80996224"/>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0768384"/>
        <c:crosses val="autoZero"/>
        <c:crossBetween val="between"/>
      </c:valAx>
      <c:spPr>
        <a:noFill/>
        <a:ln w="25393">
          <a:noFill/>
        </a:ln>
      </c:spPr>
    </c:plotArea>
    <c:legend>
      <c:legendPos val="r"/>
      <c:layout>
        <c:manualLayout>
          <c:xMode val="edge"/>
          <c:yMode val="edge"/>
          <c:x val="0.66997518610421891"/>
          <c:y val="0.34360189573459743"/>
          <c:w val="0.32506203473945444"/>
          <c:h val="0.3151658767772515"/>
        </c:manualLayout>
      </c:layout>
      <c:spPr>
        <a:noFill/>
        <a:ln w="3174">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hPercent val="7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9478908188585611E-2"/>
          <c:y val="2.6066350710900472E-2"/>
          <c:w val="0.58560794044664977"/>
          <c:h val="0.90284360189573454"/>
        </c:manualLayout>
      </c:layout>
      <c:bar3DChart>
        <c:barDir val="col"/>
        <c:grouping val="clustered"/>
        <c:ser>
          <c:idx val="0"/>
          <c:order val="0"/>
          <c:tx>
            <c:strRef>
              <c:f>Sheet1!$A$2</c:f>
              <c:strCache>
                <c:ptCount val="1"/>
                <c:pt idx="0">
                  <c:v>HEART DISEASE</c:v>
                </c:pt>
              </c:strCache>
            </c:strRef>
          </c:tx>
          <c:spPr>
            <a:solidFill>
              <a:schemeClr val="accent1"/>
            </a:solidFill>
            <a:ln w="12697">
              <a:solidFill>
                <a:schemeClr val="tx1"/>
              </a:solidFill>
              <a:prstDash val="solid"/>
            </a:ln>
          </c:spPr>
          <c:cat>
            <c:numRef>
              <c:f>Sheet1!$B$1:$B$1</c:f>
              <c:numCache>
                <c:formatCode>General</c:formatCode>
                <c:ptCount val="1"/>
              </c:numCache>
            </c:numRef>
          </c:cat>
          <c:val>
            <c:numRef>
              <c:f>Sheet1!$B$2:$B$2</c:f>
              <c:numCache>
                <c:formatCode>General</c:formatCode>
                <c:ptCount val="1"/>
                <c:pt idx="0">
                  <c:v>283</c:v>
                </c:pt>
              </c:numCache>
            </c:numRef>
          </c:val>
        </c:ser>
        <c:ser>
          <c:idx val="1"/>
          <c:order val="1"/>
          <c:tx>
            <c:strRef>
              <c:f>Sheet1!$A$3</c:f>
              <c:strCache>
                <c:ptCount val="1"/>
                <c:pt idx="0">
                  <c:v>CANCER</c:v>
                </c:pt>
              </c:strCache>
            </c:strRef>
          </c:tx>
          <c:spPr>
            <a:solidFill>
              <a:schemeClr val="accent2"/>
            </a:solidFill>
            <a:ln w="12697">
              <a:solidFill>
                <a:schemeClr val="tx1"/>
              </a:solidFill>
              <a:prstDash val="solid"/>
            </a:ln>
          </c:spPr>
          <c:cat>
            <c:numRef>
              <c:f>Sheet1!$B$1:$B$1</c:f>
              <c:numCache>
                <c:formatCode>General</c:formatCode>
                <c:ptCount val="1"/>
              </c:numCache>
            </c:numRef>
          </c:cat>
          <c:val>
            <c:numRef>
              <c:f>Sheet1!$B$3:$B$3</c:f>
              <c:numCache>
                <c:formatCode>General</c:formatCode>
                <c:ptCount val="1"/>
                <c:pt idx="0">
                  <c:v>203</c:v>
                </c:pt>
              </c:numCache>
            </c:numRef>
          </c:val>
        </c:ser>
        <c:ser>
          <c:idx val="2"/>
          <c:order val="2"/>
          <c:tx>
            <c:strRef>
              <c:f>Sheet1!$A$4</c:f>
              <c:strCache>
                <c:ptCount val="1"/>
                <c:pt idx="0">
                  <c:v>CARDIOVASCULAR</c:v>
                </c:pt>
              </c:strCache>
            </c:strRef>
          </c:tx>
          <c:spPr>
            <a:solidFill>
              <a:schemeClr val="hlink"/>
            </a:solidFill>
            <a:ln w="12697">
              <a:solidFill>
                <a:schemeClr val="tx1"/>
              </a:solidFill>
              <a:prstDash val="solid"/>
            </a:ln>
          </c:spPr>
          <c:cat>
            <c:numRef>
              <c:f>Sheet1!$B$1:$B$1</c:f>
              <c:numCache>
                <c:formatCode>General</c:formatCode>
                <c:ptCount val="1"/>
              </c:numCache>
            </c:numRef>
          </c:cat>
          <c:val>
            <c:numRef>
              <c:f>Sheet1!$B$4:$B$4</c:f>
              <c:numCache>
                <c:formatCode>General</c:formatCode>
                <c:ptCount val="1"/>
                <c:pt idx="0">
                  <c:v>57</c:v>
                </c:pt>
              </c:numCache>
            </c:numRef>
          </c:val>
        </c:ser>
        <c:ser>
          <c:idx val="3"/>
          <c:order val="3"/>
          <c:tx>
            <c:strRef>
              <c:f>Sheet1!$A$5</c:f>
              <c:strCache>
                <c:ptCount val="1"/>
                <c:pt idx="0">
                  <c:v>PULMONARY</c:v>
                </c:pt>
              </c:strCache>
            </c:strRef>
          </c:tx>
          <c:spPr>
            <a:solidFill>
              <a:schemeClr val="folHlink"/>
            </a:solidFill>
            <a:ln w="12697">
              <a:solidFill>
                <a:schemeClr val="tx1"/>
              </a:solidFill>
              <a:prstDash val="solid"/>
            </a:ln>
          </c:spPr>
          <c:cat>
            <c:numRef>
              <c:f>Sheet1!$B$1:$B$1</c:f>
              <c:numCache>
                <c:formatCode>General</c:formatCode>
                <c:ptCount val="1"/>
              </c:numCache>
            </c:numRef>
          </c:cat>
          <c:val>
            <c:numRef>
              <c:f>Sheet1!$B$5:$B$5</c:f>
              <c:numCache>
                <c:formatCode>General</c:formatCode>
                <c:ptCount val="1"/>
                <c:pt idx="0">
                  <c:v>36</c:v>
                </c:pt>
              </c:numCache>
            </c:numRef>
          </c:val>
        </c:ser>
        <c:ser>
          <c:idx val="4"/>
          <c:order val="4"/>
          <c:tx>
            <c:strRef>
              <c:f>Sheet1!$A$6</c:f>
              <c:strCache>
                <c:ptCount val="1"/>
                <c:pt idx="0">
                  <c:v>ACCIDENTS</c:v>
                </c:pt>
              </c:strCache>
            </c:strRef>
          </c:tx>
          <c:spPr>
            <a:solidFill>
              <a:schemeClr val="bg2"/>
            </a:solidFill>
            <a:ln w="12697">
              <a:solidFill>
                <a:schemeClr val="tx1"/>
              </a:solidFill>
              <a:prstDash val="solid"/>
            </a:ln>
          </c:spPr>
          <c:cat>
            <c:numRef>
              <c:f>Sheet1!$B$1:$B$1</c:f>
              <c:numCache>
                <c:formatCode>General</c:formatCode>
                <c:ptCount val="1"/>
              </c:numCache>
            </c:numRef>
          </c:cat>
          <c:val>
            <c:numRef>
              <c:f>Sheet1!$B$6:$B$6</c:f>
              <c:numCache>
                <c:formatCode>General</c:formatCode>
                <c:ptCount val="1"/>
                <c:pt idx="0">
                  <c:v>35</c:v>
                </c:pt>
              </c:numCache>
            </c:numRef>
          </c:val>
        </c:ser>
        <c:gapDepth val="0"/>
        <c:shape val="box"/>
        <c:axId val="83421440"/>
        <c:axId val="83427328"/>
        <c:axId val="0"/>
      </c:bar3DChart>
      <c:catAx>
        <c:axId val="83421440"/>
        <c:scaling>
          <c:orientation val="minMax"/>
        </c:scaling>
        <c:axPos val="b"/>
        <c:numFmt formatCode="General" sourceLinked="1"/>
        <c:tickLblPos val="low"/>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3427328"/>
        <c:crosses val="autoZero"/>
        <c:auto val="1"/>
        <c:lblAlgn val="ctr"/>
        <c:lblOffset val="100"/>
        <c:tickLblSkip val="1"/>
        <c:tickMarkSkip val="1"/>
      </c:catAx>
      <c:valAx>
        <c:axId val="83427328"/>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3421440"/>
        <c:crosses val="autoZero"/>
        <c:crossBetween val="between"/>
      </c:valAx>
      <c:spPr>
        <a:noFill/>
        <a:ln w="25394">
          <a:noFill/>
        </a:ln>
      </c:spPr>
    </c:plotArea>
    <c:legend>
      <c:legendPos val="r"/>
      <c:layout>
        <c:manualLayout>
          <c:xMode val="edge"/>
          <c:yMode val="edge"/>
          <c:x val="0.66873449131513696"/>
          <c:y val="0.30331753554502389"/>
          <c:w val="0.32630272952853617"/>
          <c:h val="0.39336492890995312"/>
        </c:manualLayout>
      </c:layout>
      <c:spPr>
        <a:noFill/>
        <a:ln w="3174">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hPercent val="65"/>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4590570719602993E-2"/>
          <c:y val="3.317535545023699E-2"/>
          <c:w val="0.72704714640198542"/>
          <c:h val="0.89573459715639814"/>
        </c:manualLayout>
      </c:layout>
      <c:bar3DChart>
        <c:barDir val="col"/>
        <c:grouping val="clustered"/>
        <c:ser>
          <c:idx val="0"/>
          <c:order val="0"/>
          <c:tx>
            <c:strRef>
              <c:f>Sheet1!$A$2</c:f>
              <c:strCache>
                <c:ptCount val="1"/>
                <c:pt idx="0">
                  <c:v>JAPAN</c:v>
                </c:pt>
              </c:strCache>
            </c:strRef>
          </c:tx>
          <c:spPr>
            <a:solidFill>
              <a:schemeClr val="accent1"/>
            </a:solidFill>
            <a:ln w="12697">
              <a:solidFill>
                <a:schemeClr val="tx1"/>
              </a:solidFill>
              <a:prstDash val="solid"/>
            </a:ln>
          </c:spPr>
          <c:cat>
            <c:numRef>
              <c:f>Sheet1!$B$1:$B$1</c:f>
              <c:numCache>
                <c:formatCode>General</c:formatCode>
                <c:ptCount val="1"/>
              </c:numCache>
            </c:numRef>
          </c:cat>
          <c:val>
            <c:numRef>
              <c:f>Sheet1!$B$2:$B$2</c:f>
              <c:numCache>
                <c:formatCode>General</c:formatCode>
                <c:ptCount val="1"/>
                <c:pt idx="0">
                  <c:v>4.8</c:v>
                </c:pt>
              </c:numCache>
            </c:numRef>
          </c:val>
        </c:ser>
        <c:ser>
          <c:idx val="1"/>
          <c:order val="1"/>
          <c:tx>
            <c:strRef>
              <c:f>Sheet1!$A$3</c:f>
              <c:strCache>
                <c:ptCount val="1"/>
                <c:pt idx="0">
                  <c:v>SWEDEB</c:v>
                </c:pt>
              </c:strCache>
            </c:strRef>
          </c:tx>
          <c:spPr>
            <a:solidFill>
              <a:schemeClr val="accent2"/>
            </a:solidFill>
            <a:ln w="12697">
              <a:solidFill>
                <a:schemeClr val="tx1"/>
              </a:solidFill>
              <a:prstDash val="solid"/>
            </a:ln>
          </c:spPr>
          <c:cat>
            <c:numRef>
              <c:f>Sheet1!$B$1:$B$1</c:f>
              <c:numCache>
                <c:formatCode>General</c:formatCode>
                <c:ptCount val="1"/>
              </c:numCache>
            </c:numRef>
          </c:cat>
          <c:val>
            <c:numRef>
              <c:f>Sheet1!$B$3:$B$3</c:f>
              <c:numCache>
                <c:formatCode>General</c:formatCode>
                <c:ptCount val="1"/>
                <c:pt idx="0">
                  <c:v>5.8</c:v>
                </c:pt>
              </c:numCache>
            </c:numRef>
          </c:val>
        </c:ser>
        <c:ser>
          <c:idx val="2"/>
          <c:order val="2"/>
          <c:tx>
            <c:strRef>
              <c:f>Sheet1!$A$4</c:f>
              <c:strCache>
                <c:ptCount val="1"/>
                <c:pt idx="0">
                  <c:v>CANADA</c:v>
                </c:pt>
              </c:strCache>
            </c:strRef>
          </c:tx>
          <c:spPr>
            <a:solidFill>
              <a:schemeClr val="hlink"/>
            </a:solidFill>
            <a:ln w="12697">
              <a:solidFill>
                <a:schemeClr val="tx1"/>
              </a:solidFill>
              <a:prstDash val="solid"/>
            </a:ln>
          </c:spPr>
          <c:cat>
            <c:numRef>
              <c:f>Sheet1!$B$1:$B$1</c:f>
              <c:numCache>
                <c:formatCode>General</c:formatCode>
                <c:ptCount val="1"/>
              </c:numCache>
            </c:numRef>
          </c:cat>
          <c:val>
            <c:numRef>
              <c:f>Sheet1!$B$4:$B$4</c:f>
              <c:numCache>
                <c:formatCode>General</c:formatCode>
                <c:ptCount val="1"/>
                <c:pt idx="0">
                  <c:v>7.2</c:v>
                </c:pt>
              </c:numCache>
            </c:numRef>
          </c:val>
        </c:ser>
        <c:ser>
          <c:idx val="3"/>
          <c:order val="3"/>
          <c:tx>
            <c:strRef>
              <c:f>Sheet1!$A$5</c:f>
              <c:strCache>
                <c:ptCount val="1"/>
                <c:pt idx="0">
                  <c:v>SPAIN</c:v>
                </c:pt>
              </c:strCache>
            </c:strRef>
          </c:tx>
          <c:spPr>
            <a:solidFill>
              <a:schemeClr val="folHlink"/>
            </a:solidFill>
            <a:ln w="12697">
              <a:solidFill>
                <a:schemeClr val="tx1"/>
              </a:solidFill>
              <a:prstDash val="solid"/>
            </a:ln>
          </c:spPr>
          <c:cat>
            <c:numRef>
              <c:f>Sheet1!$B$1:$B$1</c:f>
              <c:numCache>
                <c:formatCode>General</c:formatCode>
                <c:ptCount val="1"/>
              </c:numCache>
            </c:numRef>
          </c:cat>
          <c:val>
            <c:numRef>
              <c:f>Sheet1!$B$5:$B$5</c:f>
              <c:numCache>
                <c:formatCode>General</c:formatCode>
                <c:ptCount val="1"/>
                <c:pt idx="0">
                  <c:v>8.1</c:v>
                </c:pt>
              </c:numCache>
            </c:numRef>
          </c:val>
        </c:ser>
        <c:ser>
          <c:idx val="4"/>
          <c:order val="4"/>
          <c:tx>
            <c:strRef>
              <c:f>Sheet1!$A$6</c:f>
              <c:strCache>
                <c:ptCount val="1"/>
                <c:pt idx="0">
                  <c:v>GERMANY</c:v>
                </c:pt>
              </c:strCache>
            </c:strRef>
          </c:tx>
          <c:spPr>
            <a:solidFill>
              <a:schemeClr val="bg2"/>
            </a:solidFill>
            <a:ln w="12697">
              <a:solidFill>
                <a:schemeClr val="tx1"/>
              </a:solidFill>
              <a:prstDash val="solid"/>
            </a:ln>
          </c:spPr>
          <c:cat>
            <c:numRef>
              <c:f>Sheet1!$B$1:$B$1</c:f>
              <c:numCache>
                <c:formatCode>General</c:formatCode>
                <c:ptCount val="1"/>
              </c:numCache>
            </c:numRef>
          </c:cat>
          <c:val>
            <c:numRef>
              <c:f>Sheet1!$B$6:$B$6</c:f>
              <c:numCache>
                <c:formatCode>General</c:formatCode>
                <c:ptCount val="1"/>
                <c:pt idx="0">
                  <c:v>8.1</c:v>
                </c:pt>
              </c:numCache>
            </c:numRef>
          </c:val>
        </c:ser>
        <c:ser>
          <c:idx val="5"/>
          <c:order val="5"/>
          <c:tx>
            <c:strRef>
              <c:f>Sheet1!$A$7</c:f>
              <c:strCache>
                <c:ptCount val="1"/>
                <c:pt idx="0">
                  <c:v>ENGLAND</c:v>
                </c:pt>
              </c:strCache>
            </c:strRef>
          </c:tx>
          <c:spPr>
            <a:solidFill>
              <a:schemeClr val="tx2"/>
            </a:solidFill>
            <a:ln w="12697">
              <a:solidFill>
                <a:schemeClr val="tx1"/>
              </a:solidFill>
              <a:prstDash val="solid"/>
            </a:ln>
          </c:spPr>
          <c:cat>
            <c:numRef>
              <c:f>Sheet1!$B$1:$B$1</c:f>
              <c:numCache>
                <c:formatCode>General</c:formatCode>
                <c:ptCount val="1"/>
              </c:numCache>
            </c:numRef>
          </c:cat>
          <c:val>
            <c:numRef>
              <c:f>Sheet1!$B$7:$B$7</c:f>
              <c:numCache>
                <c:formatCode>General</c:formatCode>
                <c:ptCount val="1"/>
                <c:pt idx="0">
                  <c:v>9</c:v>
                </c:pt>
              </c:numCache>
            </c:numRef>
          </c:val>
        </c:ser>
        <c:ser>
          <c:idx val="6"/>
          <c:order val="6"/>
          <c:tx>
            <c:strRef>
              <c:f>Sheet1!$A$8</c:f>
              <c:strCache>
                <c:ptCount val="1"/>
                <c:pt idx="0">
                  <c:v>ITALY</c:v>
                </c:pt>
              </c:strCache>
            </c:strRef>
          </c:tx>
          <c:spPr>
            <a:solidFill>
              <a:srgbClr val="0066CC"/>
            </a:solidFill>
            <a:ln w="12697">
              <a:solidFill>
                <a:schemeClr val="tx1"/>
              </a:solidFill>
              <a:prstDash val="solid"/>
            </a:ln>
          </c:spPr>
          <c:cat>
            <c:numRef>
              <c:f>Sheet1!$B$1:$B$1</c:f>
              <c:numCache>
                <c:formatCode>General</c:formatCode>
                <c:ptCount val="1"/>
              </c:numCache>
            </c:numRef>
          </c:cat>
          <c:val>
            <c:numRef>
              <c:f>Sheet1!$B$8:$B$8</c:f>
              <c:numCache>
                <c:formatCode>General</c:formatCode>
                <c:ptCount val="1"/>
                <c:pt idx="0">
                  <c:v>9.3000000000000007</c:v>
                </c:pt>
              </c:numCache>
            </c:numRef>
          </c:val>
        </c:ser>
        <c:ser>
          <c:idx val="7"/>
          <c:order val="7"/>
          <c:tx>
            <c:strRef>
              <c:f>Sheet1!$A$9</c:f>
              <c:strCache>
                <c:ptCount val="1"/>
                <c:pt idx="0">
                  <c:v>U.S.</c:v>
                </c:pt>
              </c:strCache>
            </c:strRef>
          </c:tx>
          <c:spPr>
            <a:solidFill>
              <a:srgbClr val="CCCCFF"/>
            </a:solidFill>
            <a:ln w="12697">
              <a:solidFill>
                <a:schemeClr val="tx1"/>
              </a:solidFill>
              <a:prstDash val="solid"/>
            </a:ln>
          </c:spPr>
          <c:cat>
            <c:numRef>
              <c:f>Sheet1!$B$1:$B$1</c:f>
              <c:numCache>
                <c:formatCode>General</c:formatCode>
                <c:ptCount val="1"/>
              </c:numCache>
            </c:numRef>
          </c:cat>
          <c:val>
            <c:numRef>
              <c:f>Sheet1!$B$9:$B$9</c:f>
              <c:numCache>
                <c:formatCode>General</c:formatCode>
                <c:ptCount val="1"/>
                <c:pt idx="0">
                  <c:v>10</c:v>
                </c:pt>
              </c:numCache>
            </c:numRef>
          </c:val>
        </c:ser>
        <c:gapDepth val="0"/>
        <c:shape val="box"/>
        <c:axId val="84241024"/>
        <c:axId val="84251008"/>
        <c:axId val="0"/>
      </c:bar3DChart>
      <c:catAx>
        <c:axId val="84241024"/>
        <c:scaling>
          <c:orientation val="minMax"/>
        </c:scaling>
        <c:axPos val="b"/>
        <c:numFmt formatCode="General" sourceLinked="1"/>
        <c:tickLblPos val="low"/>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4251008"/>
        <c:crosses val="autoZero"/>
        <c:auto val="1"/>
        <c:lblAlgn val="ctr"/>
        <c:lblOffset val="100"/>
        <c:tickLblSkip val="1"/>
        <c:tickMarkSkip val="1"/>
      </c:catAx>
      <c:valAx>
        <c:axId val="84251008"/>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4241024"/>
        <c:crosses val="autoZero"/>
        <c:crossBetween val="between"/>
      </c:valAx>
      <c:spPr>
        <a:noFill/>
        <a:ln w="25393">
          <a:noFill/>
        </a:ln>
      </c:spPr>
    </c:plotArea>
    <c:legend>
      <c:legendPos val="r"/>
      <c:layout>
        <c:manualLayout>
          <c:xMode val="edge"/>
          <c:yMode val="edge"/>
          <c:x val="0.79528535980148851"/>
          <c:y val="0.18720379146919444"/>
          <c:w val="0.1997518610421837"/>
          <c:h val="0.62796208530805686"/>
        </c:manualLayout>
      </c:layout>
      <c:spPr>
        <a:noFill/>
        <a:ln w="3174">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4590570719602993E-2"/>
          <c:y val="2.132701421800948E-2"/>
          <c:w val="0.85235732009925558"/>
          <c:h val="0.84834123222748892"/>
        </c:manualLayout>
      </c:layout>
      <c:barChart>
        <c:barDir val="col"/>
        <c:grouping val="clustered"/>
        <c:ser>
          <c:idx val="0"/>
          <c:order val="0"/>
          <c:tx>
            <c:strRef>
              <c:f>Sheet1!$A$2</c:f>
              <c:strCache>
                <c:ptCount val="1"/>
                <c:pt idx="0">
                  <c:v>1950</c:v>
                </c:pt>
              </c:strCache>
            </c:strRef>
          </c:tx>
          <c:spPr>
            <a:solidFill>
              <a:schemeClr val="accent1"/>
            </a:solidFill>
            <a:ln w="12697">
              <a:solidFill>
                <a:schemeClr val="tx1"/>
              </a:solidFill>
              <a:prstDash val="solid"/>
            </a:ln>
          </c:spPr>
          <c:cat>
            <c:strRef>
              <c:f>Sheet1!$B$1:$B$1</c:f>
              <c:strCache>
                <c:ptCount val="1"/>
                <c:pt idx="0">
                  <c:v>% GNP</c:v>
                </c:pt>
              </c:strCache>
            </c:strRef>
          </c:cat>
          <c:val>
            <c:numRef>
              <c:f>Sheet1!$B$2:$B$2</c:f>
              <c:numCache>
                <c:formatCode>General</c:formatCode>
                <c:ptCount val="1"/>
                <c:pt idx="0">
                  <c:v>5.2</c:v>
                </c:pt>
              </c:numCache>
            </c:numRef>
          </c:val>
        </c:ser>
        <c:ser>
          <c:idx val="1"/>
          <c:order val="1"/>
          <c:tx>
            <c:strRef>
              <c:f>Sheet1!$A$3</c:f>
              <c:strCache>
                <c:ptCount val="1"/>
                <c:pt idx="0">
                  <c:v>1960</c:v>
                </c:pt>
              </c:strCache>
            </c:strRef>
          </c:tx>
          <c:spPr>
            <a:solidFill>
              <a:schemeClr val="accent2"/>
            </a:solidFill>
            <a:ln w="12697">
              <a:solidFill>
                <a:schemeClr val="tx1"/>
              </a:solidFill>
              <a:prstDash val="solid"/>
            </a:ln>
          </c:spPr>
          <c:cat>
            <c:strRef>
              <c:f>Sheet1!$B$1:$B$1</c:f>
              <c:strCache>
                <c:ptCount val="1"/>
                <c:pt idx="0">
                  <c:v>% GNP</c:v>
                </c:pt>
              </c:strCache>
            </c:strRef>
          </c:cat>
          <c:val>
            <c:numRef>
              <c:f>Sheet1!$B$3:$B$3</c:f>
              <c:numCache>
                <c:formatCode>General</c:formatCode>
                <c:ptCount val="1"/>
                <c:pt idx="0">
                  <c:v>6</c:v>
                </c:pt>
              </c:numCache>
            </c:numRef>
          </c:val>
        </c:ser>
        <c:ser>
          <c:idx val="2"/>
          <c:order val="2"/>
          <c:tx>
            <c:strRef>
              <c:f>Sheet1!$A$4</c:f>
              <c:strCache>
                <c:ptCount val="1"/>
                <c:pt idx="0">
                  <c:v>1970</c:v>
                </c:pt>
              </c:strCache>
            </c:strRef>
          </c:tx>
          <c:spPr>
            <a:solidFill>
              <a:schemeClr val="hlink"/>
            </a:solidFill>
            <a:ln w="12697">
              <a:solidFill>
                <a:schemeClr val="tx1"/>
              </a:solidFill>
              <a:prstDash val="solid"/>
            </a:ln>
          </c:spPr>
          <c:cat>
            <c:strRef>
              <c:f>Sheet1!$B$1:$B$1</c:f>
              <c:strCache>
                <c:ptCount val="1"/>
                <c:pt idx="0">
                  <c:v>% GNP</c:v>
                </c:pt>
              </c:strCache>
            </c:strRef>
          </c:cat>
          <c:val>
            <c:numRef>
              <c:f>Sheet1!$B$4:$B$4</c:f>
              <c:numCache>
                <c:formatCode>General</c:formatCode>
                <c:ptCount val="1"/>
                <c:pt idx="0">
                  <c:v>7.2</c:v>
                </c:pt>
              </c:numCache>
            </c:numRef>
          </c:val>
        </c:ser>
        <c:ser>
          <c:idx val="3"/>
          <c:order val="3"/>
          <c:tx>
            <c:strRef>
              <c:f>Sheet1!$A$5</c:f>
              <c:strCache>
                <c:ptCount val="1"/>
                <c:pt idx="0">
                  <c:v>1980</c:v>
                </c:pt>
              </c:strCache>
            </c:strRef>
          </c:tx>
          <c:spPr>
            <a:solidFill>
              <a:schemeClr val="folHlink"/>
            </a:solidFill>
            <a:ln w="12697">
              <a:solidFill>
                <a:schemeClr val="tx1"/>
              </a:solidFill>
              <a:prstDash val="solid"/>
            </a:ln>
          </c:spPr>
          <c:cat>
            <c:strRef>
              <c:f>Sheet1!$B$1:$B$1</c:f>
              <c:strCache>
                <c:ptCount val="1"/>
                <c:pt idx="0">
                  <c:v>% GNP</c:v>
                </c:pt>
              </c:strCache>
            </c:strRef>
          </c:cat>
          <c:val>
            <c:numRef>
              <c:f>Sheet1!$B$5:$B$5</c:f>
              <c:numCache>
                <c:formatCode>General</c:formatCode>
                <c:ptCount val="1"/>
                <c:pt idx="0">
                  <c:v>9.1</c:v>
                </c:pt>
              </c:numCache>
            </c:numRef>
          </c:val>
        </c:ser>
        <c:ser>
          <c:idx val="4"/>
          <c:order val="4"/>
          <c:tx>
            <c:strRef>
              <c:f>Sheet1!$A$6</c:f>
              <c:strCache>
                <c:ptCount val="1"/>
                <c:pt idx="0">
                  <c:v>1990</c:v>
                </c:pt>
              </c:strCache>
            </c:strRef>
          </c:tx>
          <c:spPr>
            <a:solidFill>
              <a:schemeClr val="bg2"/>
            </a:solidFill>
            <a:ln w="12697">
              <a:solidFill>
                <a:schemeClr val="tx1"/>
              </a:solidFill>
              <a:prstDash val="solid"/>
            </a:ln>
          </c:spPr>
          <c:cat>
            <c:strRef>
              <c:f>Sheet1!$B$1:$B$1</c:f>
              <c:strCache>
                <c:ptCount val="1"/>
                <c:pt idx="0">
                  <c:v>% GNP</c:v>
                </c:pt>
              </c:strCache>
            </c:strRef>
          </c:cat>
          <c:val>
            <c:numRef>
              <c:f>Sheet1!$B$6:$B$6</c:f>
              <c:numCache>
                <c:formatCode>General</c:formatCode>
                <c:ptCount val="1"/>
                <c:pt idx="0">
                  <c:v>12.2</c:v>
                </c:pt>
              </c:numCache>
            </c:numRef>
          </c:val>
        </c:ser>
        <c:ser>
          <c:idx val="5"/>
          <c:order val="5"/>
          <c:tx>
            <c:strRef>
              <c:f>Sheet1!$A$7</c:f>
              <c:strCache>
                <c:ptCount val="1"/>
                <c:pt idx="0">
                  <c:v>2009</c:v>
                </c:pt>
              </c:strCache>
            </c:strRef>
          </c:tx>
          <c:spPr>
            <a:solidFill>
              <a:schemeClr val="tx2"/>
            </a:solidFill>
            <a:ln w="12697">
              <a:solidFill>
                <a:schemeClr val="tx1"/>
              </a:solidFill>
              <a:prstDash val="solid"/>
            </a:ln>
          </c:spPr>
          <c:cat>
            <c:strRef>
              <c:f>Sheet1!$B$1:$B$1</c:f>
              <c:strCache>
                <c:ptCount val="1"/>
                <c:pt idx="0">
                  <c:v>% GNP</c:v>
                </c:pt>
              </c:strCache>
            </c:strRef>
          </c:cat>
          <c:val>
            <c:numRef>
              <c:f>Sheet1!$B$7:$B$7</c:f>
              <c:numCache>
                <c:formatCode>General</c:formatCode>
                <c:ptCount val="1"/>
                <c:pt idx="0">
                  <c:v>17.600000000000001</c:v>
                </c:pt>
              </c:numCache>
            </c:numRef>
          </c:val>
        </c:ser>
        <c:axId val="85912192"/>
        <c:axId val="85930368"/>
      </c:barChart>
      <c:catAx>
        <c:axId val="85912192"/>
        <c:scaling>
          <c:orientation val="minMax"/>
        </c:scaling>
        <c:axPos val="b"/>
        <c:numFmt formatCode="General" sourceLinked="1"/>
        <c:tickLblPos val="low"/>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5930368"/>
        <c:crosses val="autoZero"/>
        <c:auto val="1"/>
        <c:lblAlgn val="ctr"/>
        <c:lblOffset val="100"/>
        <c:tickLblSkip val="1"/>
        <c:tickMarkSkip val="1"/>
      </c:catAx>
      <c:valAx>
        <c:axId val="85930368"/>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5912192"/>
        <c:crosses val="autoZero"/>
        <c:crossBetween val="between"/>
      </c:valAx>
      <c:spPr>
        <a:noFill/>
        <a:ln w="12700">
          <a:solidFill>
            <a:schemeClr val="tx1"/>
          </a:solidFill>
          <a:prstDash val="solid"/>
        </a:ln>
      </c:spPr>
    </c:plotArea>
    <c:legend>
      <c:legendPos val="r"/>
      <c:layout>
        <c:manualLayout>
          <c:xMode val="edge"/>
          <c:yMode val="edge"/>
          <c:x val="0.92059553349875978"/>
          <c:y val="0.26540284360189581"/>
          <c:w val="7.9404443190750212E-2"/>
          <c:h val="0.44715952172645085"/>
        </c:manualLayout>
      </c:layout>
      <c:spPr>
        <a:noFill/>
        <a:ln w="3174">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view3D>
      <c:hPercent val="7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9478908188585611E-2"/>
          <c:y val="4.9763033175355485E-2"/>
          <c:w val="0.65632754342431765"/>
          <c:h val="0.81990521327014276"/>
        </c:manualLayout>
      </c:layout>
      <c:bar3DChart>
        <c:barDir val="col"/>
        <c:grouping val="clustered"/>
        <c:ser>
          <c:idx val="0"/>
          <c:order val="0"/>
          <c:tx>
            <c:strRef>
              <c:f>Sheet1!$A$2</c:f>
              <c:strCache>
                <c:ptCount val="1"/>
                <c:pt idx="0">
                  <c:v>United Kingdom</c:v>
                </c:pt>
              </c:strCache>
            </c:strRef>
          </c:tx>
          <c:spPr>
            <a:solidFill>
              <a:schemeClr val="accent1"/>
            </a:solidFill>
            <a:ln w="12697">
              <a:solidFill>
                <a:schemeClr val="tx1"/>
              </a:solidFill>
              <a:prstDash val="solid"/>
            </a:ln>
          </c:spPr>
          <c:cat>
            <c:strRef>
              <c:f>Sheet1!$B$1:$C$1</c:f>
              <c:strCache>
                <c:ptCount val="2"/>
                <c:pt idx="0">
                  <c:v>% of GDP</c:v>
                </c:pt>
                <c:pt idx="1">
                  <c:v>%Public Sector</c:v>
                </c:pt>
              </c:strCache>
            </c:strRef>
          </c:cat>
          <c:val>
            <c:numRef>
              <c:f>Sheet1!$B$2:$C$2</c:f>
              <c:numCache>
                <c:formatCode>General</c:formatCode>
                <c:ptCount val="2"/>
                <c:pt idx="0">
                  <c:v>6.6</c:v>
                </c:pt>
                <c:pt idx="1">
                  <c:v>86</c:v>
                </c:pt>
              </c:numCache>
            </c:numRef>
          </c:val>
        </c:ser>
        <c:ser>
          <c:idx val="1"/>
          <c:order val="1"/>
          <c:tx>
            <c:strRef>
              <c:f>Sheet1!$A$3</c:f>
              <c:strCache>
                <c:ptCount val="1"/>
                <c:pt idx="0">
                  <c:v>Italy</c:v>
                </c:pt>
              </c:strCache>
            </c:strRef>
          </c:tx>
          <c:spPr>
            <a:solidFill>
              <a:schemeClr val="accent2"/>
            </a:solidFill>
            <a:ln w="12697">
              <a:solidFill>
                <a:schemeClr val="tx1"/>
              </a:solidFill>
              <a:prstDash val="solid"/>
            </a:ln>
          </c:spPr>
          <c:cat>
            <c:strRef>
              <c:f>Sheet1!$B$1:$C$1</c:f>
              <c:strCache>
                <c:ptCount val="2"/>
                <c:pt idx="0">
                  <c:v>% of GDP</c:v>
                </c:pt>
                <c:pt idx="1">
                  <c:v>%Public Sector</c:v>
                </c:pt>
              </c:strCache>
            </c:strRef>
          </c:cat>
          <c:val>
            <c:numRef>
              <c:f>Sheet1!$B$3:$C$3</c:f>
              <c:numCache>
                <c:formatCode>General</c:formatCode>
                <c:ptCount val="2"/>
                <c:pt idx="0">
                  <c:v>8.3000000000000007</c:v>
                </c:pt>
                <c:pt idx="1">
                  <c:v>78</c:v>
                </c:pt>
              </c:numCache>
            </c:numRef>
          </c:val>
        </c:ser>
        <c:ser>
          <c:idx val="2"/>
          <c:order val="2"/>
          <c:tx>
            <c:strRef>
              <c:f>Sheet1!$A$4</c:f>
              <c:strCache>
                <c:ptCount val="1"/>
                <c:pt idx="0">
                  <c:v>Japan</c:v>
                </c:pt>
              </c:strCache>
            </c:strRef>
          </c:tx>
          <c:spPr>
            <a:solidFill>
              <a:schemeClr val="hlink"/>
            </a:solidFill>
            <a:ln w="12697">
              <a:solidFill>
                <a:schemeClr val="tx1"/>
              </a:solidFill>
              <a:prstDash val="solid"/>
            </a:ln>
          </c:spPr>
          <c:cat>
            <c:strRef>
              <c:f>Sheet1!$B$1:$C$1</c:f>
              <c:strCache>
                <c:ptCount val="2"/>
                <c:pt idx="0">
                  <c:v>% of GDP</c:v>
                </c:pt>
                <c:pt idx="1">
                  <c:v>%Public Sector</c:v>
                </c:pt>
              </c:strCache>
            </c:strRef>
          </c:cat>
          <c:val>
            <c:numRef>
              <c:f>Sheet1!$B$4:$C$4</c:f>
              <c:numCache>
                <c:formatCode>General</c:formatCode>
                <c:ptCount val="2"/>
                <c:pt idx="0">
                  <c:v>6.8</c:v>
                </c:pt>
                <c:pt idx="1">
                  <c:v>73</c:v>
                </c:pt>
              </c:numCache>
            </c:numRef>
          </c:val>
        </c:ser>
        <c:ser>
          <c:idx val="3"/>
          <c:order val="3"/>
          <c:tx>
            <c:strRef>
              <c:f>Sheet1!$A$5</c:f>
              <c:strCache>
                <c:ptCount val="1"/>
                <c:pt idx="0">
                  <c:v>Germany</c:v>
                </c:pt>
              </c:strCache>
            </c:strRef>
          </c:tx>
          <c:spPr>
            <a:solidFill>
              <a:schemeClr val="folHlink"/>
            </a:solidFill>
            <a:ln w="12697">
              <a:solidFill>
                <a:schemeClr val="tx1"/>
              </a:solidFill>
              <a:prstDash val="solid"/>
            </a:ln>
          </c:spPr>
          <c:cat>
            <c:strRef>
              <c:f>Sheet1!$B$1:$C$1</c:f>
              <c:strCache>
                <c:ptCount val="2"/>
                <c:pt idx="0">
                  <c:v>% of GDP</c:v>
                </c:pt>
                <c:pt idx="1">
                  <c:v>%Public Sector</c:v>
                </c:pt>
              </c:strCache>
            </c:strRef>
          </c:cat>
          <c:val>
            <c:numRef>
              <c:f>Sheet1!$B$5:$C$5</c:f>
              <c:numCache>
                <c:formatCode>General</c:formatCode>
                <c:ptCount val="2"/>
                <c:pt idx="0">
                  <c:v>8.5</c:v>
                </c:pt>
                <c:pt idx="1">
                  <c:v>73</c:v>
                </c:pt>
              </c:numCache>
            </c:numRef>
          </c:val>
        </c:ser>
        <c:ser>
          <c:idx val="4"/>
          <c:order val="4"/>
          <c:tx>
            <c:strRef>
              <c:f>Sheet1!$A$6</c:f>
              <c:strCache>
                <c:ptCount val="1"/>
                <c:pt idx="0">
                  <c:v>Sweden</c:v>
                </c:pt>
              </c:strCache>
            </c:strRef>
          </c:tx>
          <c:spPr>
            <a:solidFill>
              <a:schemeClr val="bg2"/>
            </a:solidFill>
            <a:ln w="12697">
              <a:solidFill>
                <a:schemeClr val="tx1"/>
              </a:solidFill>
              <a:prstDash val="solid"/>
            </a:ln>
          </c:spPr>
          <c:cat>
            <c:strRef>
              <c:f>Sheet1!$B$1:$C$1</c:f>
              <c:strCache>
                <c:ptCount val="2"/>
                <c:pt idx="0">
                  <c:v>% of GDP</c:v>
                </c:pt>
                <c:pt idx="1">
                  <c:v>%Public Sector</c:v>
                </c:pt>
              </c:strCache>
            </c:strRef>
          </c:cat>
          <c:val>
            <c:numRef>
              <c:f>Sheet1!$B$6:$C$6</c:f>
              <c:numCache>
                <c:formatCode>General</c:formatCode>
                <c:ptCount val="2"/>
                <c:pt idx="0">
                  <c:v>8.6</c:v>
                </c:pt>
                <c:pt idx="1">
                  <c:v>91</c:v>
                </c:pt>
              </c:numCache>
            </c:numRef>
          </c:val>
        </c:ser>
        <c:ser>
          <c:idx val="5"/>
          <c:order val="5"/>
          <c:tx>
            <c:strRef>
              <c:f>Sheet1!$A$7</c:f>
              <c:strCache>
                <c:ptCount val="1"/>
                <c:pt idx="0">
                  <c:v>United States</c:v>
                </c:pt>
              </c:strCache>
            </c:strRef>
          </c:tx>
          <c:spPr>
            <a:solidFill>
              <a:schemeClr val="tx2"/>
            </a:solidFill>
            <a:ln w="12697">
              <a:solidFill>
                <a:schemeClr val="tx1"/>
              </a:solidFill>
              <a:prstDash val="solid"/>
            </a:ln>
          </c:spPr>
          <c:cat>
            <c:strRef>
              <c:f>Sheet1!$B$1:$C$1</c:f>
              <c:strCache>
                <c:ptCount val="2"/>
                <c:pt idx="0">
                  <c:v>% of GDP</c:v>
                </c:pt>
                <c:pt idx="1">
                  <c:v>%Public Sector</c:v>
                </c:pt>
              </c:strCache>
            </c:strRef>
          </c:cat>
          <c:val>
            <c:numRef>
              <c:f>Sheet1!$B$7:$C$7</c:f>
              <c:numCache>
                <c:formatCode>General</c:formatCode>
                <c:ptCount val="2"/>
                <c:pt idx="0">
                  <c:v>13.2</c:v>
                </c:pt>
                <c:pt idx="1">
                  <c:v>41</c:v>
                </c:pt>
              </c:numCache>
            </c:numRef>
          </c:val>
        </c:ser>
        <c:gapDepth val="0"/>
        <c:shape val="box"/>
        <c:axId val="86061440"/>
        <c:axId val="86062976"/>
        <c:axId val="0"/>
      </c:bar3DChart>
      <c:catAx>
        <c:axId val="86061440"/>
        <c:scaling>
          <c:orientation val="minMax"/>
        </c:scaling>
        <c:axPos val="b"/>
        <c:numFmt formatCode="General" sourceLinked="1"/>
        <c:tickLblPos val="low"/>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6062976"/>
        <c:crosses val="autoZero"/>
        <c:auto val="1"/>
        <c:lblAlgn val="ctr"/>
        <c:lblOffset val="100"/>
        <c:tickLblSkip val="1"/>
        <c:tickMarkSkip val="1"/>
      </c:catAx>
      <c:valAx>
        <c:axId val="86062976"/>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6061440"/>
        <c:crosses val="autoZero"/>
        <c:crossBetween val="between"/>
      </c:valAx>
      <c:spPr>
        <a:noFill/>
        <a:ln w="25393">
          <a:noFill/>
        </a:ln>
      </c:spPr>
    </c:plotArea>
    <c:legend>
      <c:legendPos val="r"/>
      <c:layout>
        <c:manualLayout>
          <c:xMode val="edge"/>
          <c:yMode val="edge"/>
          <c:x val="0.73945409429280395"/>
          <c:y val="0.26540284360189581"/>
          <c:w val="0.25558312655086851"/>
          <c:h val="0.4715639810426544"/>
        </c:manualLayout>
      </c:layout>
      <c:spPr>
        <a:noFill/>
        <a:ln w="3174">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A790E-7329-4727-A721-C13A28A8CA26}" type="datetimeFigureOut">
              <a:rPr lang="en-US" smtClean="0"/>
              <a:pPr/>
              <a:t>11/17/2009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E0DA4-856C-4C87-A972-D06E6768E7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80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E0DA4-856C-4C87-A972-D06E6768E7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2084388" y="-395288"/>
            <a:ext cx="4978400" cy="5749926"/>
            <a:chOff x="1313" y="-249"/>
            <a:chExt cx="3136" cy="3622"/>
          </a:xfrm>
        </p:grpSpPr>
        <p:sp>
          <p:nvSpPr>
            <p:cNvPr id="3075" name="Arc 3"/>
            <p:cNvSpPr>
              <a:spLocks/>
            </p:cNvSpPr>
            <p:nvPr/>
          </p:nvSpPr>
          <p:spPr bwMode="ltGray">
            <a:xfrm rot="18900000">
              <a:off x="1313" y="-249"/>
              <a:ext cx="3136" cy="3135"/>
            </a:xfrm>
            <a:custGeom>
              <a:avLst/>
              <a:gdLst>
                <a:gd name="G0" fmla="+- 7 0 0"/>
                <a:gd name="G1" fmla="+- 21600 0 0"/>
                <a:gd name="G2" fmla="+- 21600 0 0"/>
                <a:gd name="T0" fmla="*/ 0 w 21607"/>
                <a:gd name="T1" fmla="*/ 0 h 21600"/>
                <a:gd name="T2" fmla="*/ 21607 w 21607"/>
                <a:gd name="T3" fmla="*/ 21593 h 21600"/>
                <a:gd name="T4" fmla="*/ 7 w 21607"/>
                <a:gd name="T5" fmla="*/ 21600 h 21600"/>
              </a:gdLst>
              <a:ahLst/>
              <a:cxnLst>
                <a:cxn ang="0">
                  <a:pos x="T0" y="T1"/>
                </a:cxn>
                <a:cxn ang="0">
                  <a:pos x="T2" y="T3"/>
                </a:cxn>
                <a:cxn ang="0">
                  <a:pos x="T4" y="T5"/>
                </a:cxn>
              </a:cxnLst>
              <a:rect l="0" t="0" r="r" b="b"/>
              <a:pathLst>
                <a:path w="21607" h="21600" fill="none" extrusionOk="0">
                  <a:moveTo>
                    <a:pt x="0" y="0"/>
                  </a:moveTo>
                  <a:cubicBezTo>
                    <a:pt x="2" y="0"/>
                    <a:pt x="4" y="-1"/>
                    <a:pt x="7" y="0"/>
                  </a:cubicBezTo>
                  <a:cubicBezTo>
                    <a:pt x="11933" y="0"/>
                    <a:pt x="21603" y="9666"/>
                    <a:pt x="21606" y="21593"/>
                  </a:cubicBezTo>
                </a:path>
                <a:path w="21607" h="21600" stroke="0" extrusionOk="0">
                  <a:moveTo>
                    <a:pt x="0" y="0"/>
                  </a:moveTo>
                  <a:cubicBezTo>
                    <a:pt x="2" y="0"/>
                    <a:pt x="4" y="-1"/>
                    <a:pt x="7" y="0"/>
                  </a:cubicBezTo>
                  <a:cubicBezTo>
                    <a:pt x="11933" y="0"/>
                    <a:pt x="21603" y="9666"/>
                    <a:pt x="21606" y="21593"/>
                  </a:cubicBezTo>
                  <a:lnTo>
                    <a:pt x="7"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3076" name="Arc 4"/>
            <p:cNvSpPr>
              <a:spLocks/>
            </p:cNvSpPr>
            <p:nvPr/>
          </p:nvSpPr>
          <p:spPr bwMode="ltGray">
            <a:xfrm rot="18900000">
              <a:off x="1349" y="-162"/>
              <a:ext cx="3037" cy="3056"/>
            </a:xfrm>
            <a:custGeom>
              <a:avLst/>
              <a:gdLst>
                <a:gd name="G0" fmla="+- 0 0 0"/>
                <a:gd name="G1" fmla="+- 21053 0 0"/>
                <a:gd name="G2" fmla="+- 21600 0 0"/>
                <a:gd name="T0" fmla="*/ 4831 w 20922"/>
                <a:gd name="T1" fmla="*/ 0 h 21053"/>
                <a:gd name="T2" fmla="*/ 20922 w 20922"/>
                <a:gd name="T3" fmla="*/ 15685 h 21053"/>
                <a:gd name="T4" fmla="*/ 0 w 20922"/>
                <a:gd name="T5" fmla="*/ 21053 h 21053"/>
              </a:gdLst>
              <a:ahLst/>
              <a:cxnLst>
                <a:cxn ang="0">
                  <a:pos x="T0" y="T1"/>
                </a:cxn>
                <a:cxn ang="0">
                  <a:pos x="T2" y="T3"/>
                </a:cxn>
                <a:cxn ang="0">
                  <a:pos x="T4" y="T5"/>
                </a:cxn>
              </a:cxnLst>
              <a:rect l="0" t="0" r="r" b="b"/>
              <a:pathLst>
                <a:path w="20922" h="21053" fill="none" extrusionOk="0">
                  <a:moveTo>
                    <a:pt x="4830" y="0"/>
                  </a:moveTo>
                  <a:cubicBezTo>
                    <a:pt x="12706" y="1807"/>
                    <a:pt x="18914" y="7858"/>
                    <a:pt x="20922" y="15684"/>
                  </a:cubicBezTo>
                </a:path>
                <a:path w="20922" h="21053" stroke="0" extrusionOk="0">
                  <a:moveTo>
                    <a:pt x="4830" y="0"/>
                  </a:moveTo>
                  <a:cubicBezTo>
                    <a:pt x="12706" y="1807"/>
                    <a:pt x="18914" y="7858"/>
                    <a:pt x="20922" y="15684"/>
                  </a:cubicBezTo>
                  <a:lnTo>
                    <a:pt x="0" y="21053"/>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3077" name="Arc 5"/>
            <p:cNvSpPr>
              <a:spLocks/>
            </p:cNvSpPr>
            <p:nvPr/>
          </p:nvSpPr>
          <p:spPr bwMode="ltGray">
            <a:xfrm rot="18900000">
              <a:off x="1474" y="162"/>
              <a:ext cx="2752" cy="2792"/>
            </a:xfrm>
            <a:custGeom>
              <a:avLst/>
              <a:gdLst>
                <a:gd name="G0" fmla="+- 0 0 0"/>
                <a:gd name="G1" fmla="+- 19239 0 0"/>
                <a:gd name="G2" fmla="+- 21600 0 0"/>
                <a:gd name="T0" fmla="*/ 9819 w 18966"/>
                <a:gd name="T1" fmla="*/ 0 h 19239"/>
                <a:gd name="T2" fmla="*/ 18966 w 18966"/>
                <a:gd name="T3" fmla="*/ 8902 h 19239"/>
                <a:gd name="T4" fmla="*/ 0 w 18966"/>
                <a:gd name="T5" fmla="*/ 19239 h 19239"/>
              </a:gdLst>
              <a:ahLst/>
              <a:cxnLst>
                <a:cxn ang="0">
                  <a:pos x="T0" y="T1"/>
                </a:cxn>
                <a:cxn ang="0">
                  <a:pos x="T2" y="T3"/>
                </a:cxn>
                <a:cxn ang="0">
                  <a:pos x="T4" y="T5"/>
                </a:cxn>
              </a:cxnLst>
              <a:rect l="0" t="0" r="r" b="b"/>
              <a:pathLst>
                <a:path w="18966" h="19239" fill="none" extrusionOk="0">
                  <a:moveTo>
                    <a:pt x="9819" y="-1"/>
                  </a:moveTo>
                  <a:cubicBezTo>
                    <a:pt x="13695" y="1978"/>
                    <a:pt x="16883" y="5080"/>
                    <a:pt x="18965" y="8902"/>
                  </a:cubicBezTo>
                </a:path>
                <a:path w="18966" h="19239" stroke="0" extrusionOk="0">
                  <a:moveTo>
                    <a:pt x="9819" y="-1"/>
                  </a:moveTo>
                  <a:cubicBezTo>
                    <a:pt x="13695" y="1978"/>
                    <a:pt x="16883" y="5080"/>
                    <a:pt x="18965" y="8902"/>
                  </a:cubicBezTo>
                  <a:lnTo>
                    <a:pt x="0" y="19239"/>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3078" name="Arc 6"/>
            <p:cNvSpPr>
              <a:spLocks/>
            </p:cNvSpPr>
            <p:nvPr/>
          </p:nvSpPr>
          <p:spPr bwMode="ltGray">
            <a:xfrm rot="18900000">
              <a:off x="1678" y="510"/>
              <a:ext cx="2432" cy="2498"/>
            </a:xfrm>
            <a:custGeom>
              <a:avLst/>
              <a:gdLst>
                <a:gd name="G0" fmla="+- 0 0 0"/>
                <a:gd name="G1" fmla="+- 17212 0 0"/>
                <a:gd name="G2" fmla="+- 21600 0 0"/>
                <a:gd name="T0" fmla="*/ 13050 w 16754"/>
                <a:gd name="T1" fmla="*/ 0 h 17212"/>
                <a:gd name="T2" fmla="*/ 16754 w 16754"/>
                <a:gd name="T3" fmla="*/ 3579 h 17212"/>
                <a:gd name="T4" fmla="*/ 0 w 16754"/>
                <a:gd name="T5" fmla="*/ 17212 h 17212"/>
              </a:gdLst>
              <a:ahLst/>
              <a:cxnLst>
                <a:cxn ang="0">
                  <a:pos x="T0" y="T1"/>
                </a:cxn>
                <a:cxn ang="0">
                  <a:pos x="T2" y="T3"/>
                </a:cxn>
                <a:cxn ang="0">
                  <a:pos x="T4" y="T5"/>
                </a:cxn>
              </a:cxnLst>
              <a:rect l="0" t="0" r="r" b="b"/>
              <a:pathLst>
                <a:path w="16754" h="17212" fill="none" extrusionOk="0">
                  <a:moveTo>
                    <a:pt x="13050" y="-1"/>
                  </a:moveTo>
                  <a:cubicBezTo>
                    <a:pt x="14423" y="1040"/>
                    <a:pt x="15666" y="2242"/>
                    <a:pt x="16754" y="3578"/>
                  </a:cubicBezTo>
                </a:path>
                <a:path w="16754" h="17212" stroke="0" extrusionOk="0">
                  <a:moveTo>
                    <a:pt x="13050" y="-1"/>
                  </a:moveTo>
                  <a:cubicBezTo>
                    <a:pt x="14423" y="1040"/>
                    <a:pt x="15666" y="2242"/>
                    <a:pt x="16754" y="3578"/>
                  </a:cubicBezTo>
                  <a:lnTo>
                    <a:pt x="0" y="1721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3079" name="Arc 7"/>
            <p:cNvSpPr>
              <a:spLocks/>
            </p:cNvSpPr>
            <p:nvPr/>
          </p:nvSpPr>
          <p:spPr bwMode="ltGray">
            <a:xfrm rot="18900000">
              <a:off x="1446" y="57"/>
              <a:ext cx="2900" cy="2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bg1"/>
                </a:gs>
              </a:gsLst>
              <a:lin ang="5400000" scaled="1"/>
            </a:gradFill>
            <a:ln w="9525" cap="rnd">
              <a:noFill/>
              <a:round/>
              <a:headEnd type="none" w="sm" len="sm"/>
              <a:tailEnd type="none" w="sm" len="sm"/>
            </a:ln>
            <a:effectLst/>
          </p:spPr>
          <p:txBody>
            <a:bodyPr wrap="none" anchor="ctr"/>
            <a:lstStyle/>
            <a:p>
              <a:endParaRPr lang="en-US"/>
            </a:p>
          </p:txBody>
        </p:sp>
        <p:sp>
          <p:nvSpPr>
            <p:cNvPr id="3080" name="Arc 8"/>
            <p:cNvSpPr>
              <a:spLocks/>
            </p:cNvSpPr>
            <p:nvPr/>
          </p:nvSpPr>
          <p:spPr bwMode="ltGray">
            <a:xfrm rot="18900000">
              <a:off x="1478" y="137"/>
              <a:ext cx="2809" cy="2826"/>
            </a:xfrm>
            <a:custGeom>
              <a:avLst/>
              <a:gdLst>
                <a:gd name="G0" fmla="+- 0 0 0"/>
                <a:gd name="G1" fmla="+- 21052 0 0"/>
                <a:gd name="G2" fmla="+- 21600 0 0"/>
                <a:gd name="T0" fmla="*/ 4833 w 20924"/>
                <a:gd name="T1" fmla="*/ 0 h 21052"/>
                <a:gd name="T2" fmla="*/ 20924 w 20924"/>
                <a:gd name="T3" fmla="*/ 15689 h 21052"/>
                <a:gd name="T4" fmla="*/ 0 w 20924"/>
                <a:gd name="T5" fmla="*/ 21052 h 21052"/>
              </a:gdLst>
              <a:ahLst/>
              <a:cxnLst>
                <a:cxn ang="0">
                  <a:pos x="T0" y="T1"/>
                </a:cxn>
                <a:cxn ang="0">
                  <a:pos x="T2" y="T3"/>
                </a:cxn>
                <a:cxn ang="0">
                  <a:pos x="T4" y="T5"/>
                </a:cxn>
              </a:cxnLst>
              <a:rect l="0" t="0" r="r" b="b"/>
              <a:pathLst>
                <a:path w="20924" h="21052" fill="none" extrusionOk="0">
                  <a:moveTo>
                    <a:pt x="4833" y="-1"/>
                  </a:moveTo>
                  <a:cubicBezTo>
                    <a:pt x="12709" y="1807"/>
                    <a:pt x="18917" y="7861"/>
                    <a:pt x="20923" y="15689"/>
                  </a:cubicBezTo>
                </a:path>
                <a:path w="20924" h="21052" stroke="0" extrusionOk="0">
                  <a:moveTo>
                    <a:pt x="4833" y="-1"/>
                  </a:moveTo>
                  <a:cubicBezTo>
                    <a:pt x="12709" y="1807"/>
                    <a:pt x="18917" y="7861"/>
                    <a:pt x="20923" y="15689"/>
                  </a:cubicBezTo>
                  <a:lnTo>
                    <a:pt x="0" y="21052"/>
                  </a:lnTo>
                  <a:close/>
                </a:path>
              </a:pathLst>
            </a:custGeom>
            <a:gradFill rotWithShape="0">
              <a:gsLst>
                <a:gs pos="0">
                  <a:schemeClr val="folHlink"/>
                </a:gs>
                <a:gs pos="100000">
                  <a:schemeClr val="bg1"/>
                </a:gs>
              </a:gsLst>
              <a:lin ang="5400000" scaled="1"/>
            </a:gradFill>
            <a:ln w="9525" cap="rnd">
              <a:noFill/>
              <a:round/>
              <a:headEnd type="none" w="sm" len="sm"/>
              <a:tailEnd type="none" w="sm" len="sm"/>
            </a:ln>
            <a:effectLst/>
          </p:spPr>
          <p:txBody>
            <a:bodyPr wrap="none" anchor="ctr"/>
            <a:lstStyle/>
            <a:p>
              <a:endParaRPr lang="en-US"/>
            </a:p>
          </p:txBody>
        </p:sp>
        <p:sp>
          <p:nvSpPr>
            <p:cNvPr id="3081" name="Arc 9"/>
            <p:cNvSpPr>
              <a:spLocks/>
            </p:cNvSpPr>
            <p:nvPr/>
          </p:nvSpPr>
          <p:spPr bwMode="ltGray">
            <a:xfrm rot="18900000">
              <a:off x="1608" y="427"/>
              <a:ext cx="2547" cy="2583"/>
            </a:xfrm>
            <a:custGeom>
              <a:avLst/>
              <a:gdLst>
                <a:gd name="G0" fmla="+- 0 0 0"/>
                <a:gd name="G1" fmla="+- 19237 0 0"/>
                <a:gd name="G2" fmla="+- 21600 0 0"/>
                <a:gd name="T0" fmla="*/ 9823 w 18970"/>
                <a:gd name="T1" fmla="*/ 0 h 19237"/>
                <a:gd name="T2" fmla="*/ 18970 w 18970"/>
                <a:gd name="T3" fmla="*/ 8907 h 19237"/>
                <a:gd name="T4" fmla="*/ 0 w 18970"/>
                <a:gd name="T5" fmla="*/ 19237 h 19237"/>
              </a:gdLst>
              <a:ahLst/>
              <a:cxnLst>
                <a:cxn ang="0">
                  <a:pos x="T0" y="T1"/>
                </a:cxn>
                <a:cxn ang="0">
                  <a:pos x="T2" y="T3"/>
                </a:cxn>
                <a:cxn ang="0">
                  <a:pos x="T4" y="T5"/>
                </a:cxn>
              </a:cxnLst>
              <a:rect l="0" t="0" r="r" b="b"/>
              <a:pathLst>
                <a:path w="18970" h="19237" fill="none" extrusionOk="0">
                  <a:moveTo>
                    <a:pt x="9823" y="-1"/>
                  </a:moveTo>
                  <a:cubicBezTo>
                    <a:pt x="13699" y="1979"/>
                    <a:pt x="16888" y="5084"/>
                    <a:pt x="18969" y="8907"/>
                  </a:cubicBezTo>
                </a:path>
                <a:path w="18970" h="19237" stroke="0" extrusionOk="0">
                  <a:moveTo>
                    <a:pt x="9823" y="-1"/>
                  </a:moveTo>
                  <a:cubicBezTo>
                    <a:pt x="13699" y="1979"/>
                    <a:pt x="16888" y="5084"/>
                    <a:pt x="18969" y="8907"/>
                  </a:cubicBezTo>
                  <a:lnTo>
                    <a:pt x="0" y="19237"/>
                  </a:lnTo>
                  <a:close/>
                </a:path>
              </a:pathLst>
            </a:custGeom>
            <a:gradFill rotWithShape="0">
              <a:gsLst>
                <a:gs pos="0">
                  <a:schemeClr val="hlink"/>
                </a:gs>
                <a:gs pos="100000">
                  <a:schemeClr val="bg1"/>
                </a:gs>
              </a:gsLst>
              <a:lin ang="5400000" scaled="1"/>
            </a:gradFill>
            <a:ln w="9525" cap="rnd">
              <a:noFill/>
              <a:round/>
              <a:headEnd type="none" w="sm" len="sm"/>
              <a:tailEnd type="none" w="sm" len="sm"/>
            </a:ln>
            <a:effectLst/>
          </p:spPr>
          <p:txBody>
            <a:bodyPr wrap="none" anchor="ctr"/>
            <a:lstStyle/>
            <a:p>
              <a:endParaRPr lang="en-US"/>
            </a:p>
          </p:txBody>
        </p:sp>
        <p:sp>
          <p:nvSpPr>
            <p:cNvPr id="3082" name="Arc 10"/>
            <p:cNvSpPr>
              <a:spLocks/>
            </p:cNvSpPr>
            <p:nvPr/>
          </p:nvSpPr>
          <p:spPr bwMode="ltGray">
            <a:xfrm rot="18900000">
              <a:off x="1783" y="749"/>
              <a:ext cx="2249" cy="2311"/>
            </a:xfrm>
            <a:custGeom>
              <a:avLst/>
              <a:gdLst>
                <a:gd name="G0" fmla="+- 0 0 0"/>
                <a:gd name="G1" fmla="+- 17213 0 0"/>
                <a:gd name="G2" fmla="+- 21600 0 0"/>
                <a:gd name="T0" fmla="*/ 13049 w 16754"/>
                <a:gd name="T1" fmla="*/ 0 h 17213"/>
                <a:gd name="T2" fmla="*/ 16754 w 16754"/>
                <a:gd name="T3" fmla="*/ 3580 h 17213"/>
                <a:gd name="T4" fmla="*/ 0 w 16754"/>
                <a:gd name="T5" fmla="*/ 17213 h 17213"/>
              </a:gdLst>
              <a:ahLst/>
              <a:cxnLst>
                <a:cxn ang="0">
                  <a:pos x="T0" y="T1"/>
                </a:cxn>
                <a:cxn ang="0">
                  <a:pos x="T2" y="T3"/>
                </a:cxn>
                <a:cxn ang="0">
                  <a:pos x="T4" y="T5"/>
                </a:cxn>
              </a:cxnLst>
              <a:rect l="0" t="0" r="r" b="b"/>
              <a:pathLst>
                <a:path w="16754" h="17213" fill="none" extrusionOk="0">
                  <a:moveTo>
                    <a:pt x="13048" y="0"/>
                  </a:moveTo>
                  <a:cubicBezTo>
                    <a:pt x="14422" y="1041"/>
                    <a:pt x="15666" y="2243"/>
                    <a:pt x="16754" y="3579"/>
                  </a:cubicBezTo>
                </a:path>
                <a:path w="16754" h="17213" stroke="0" extrusionOk="0">
                  <a:moveTo>
                    <a:pt x="13048" y="0"/>
                  </a:moveTo>
                  <a:cubicBezTo>
                    <a:pt x="14422" y="1041"/>
                    <a:pt x="15666" y="2243"/>
                    <a:pt x="16754" y="3579"/>
                  </a:cubicBezTo>
                  <a:lnTo>
                    <a:pt x="0" y="17213"/>
                  </a:lnTo>
                  <a:close/>
                </a:path>
              </a:pathLst>
            </a:custGeom>
            <a:gradFill rotWithShape="0">
              <a:gsLst>
                <a:gs pos="0">
                  <a:schemeClr val="accent2"/>
                </a:gs>
                <a:gs pos="100000">
                  <a:schemeClr val="bg1"/>
                </a:gs>
              </a:gsLst>
              <a:lin ang="5400000" scaled="1"/>
            </a:gradFill>
            <a:ln w="9525" cap="rnd">
              <a:noFill/>
              <a:round/>
              <a:headEnd type="none" w="sm" len="sm"/>
              <a:tailEnd type="none" w="sm" len="sm"/>
            </a:ln>
            <a:effectLst/>
          </p:spPr>
          <p:txBody>
            <a:bodyPr wrap="none" anchor="ctr"/>
            <a:lstStyle/>
            <a:p>
              <a:endParaRPr lang="en-US"/>
            </a:p>
          </p:txBody>
        </p:sp>
        <p:sp>
          <p:nvSpPr>
            <p:cNvPr id="3083" name="Arc 11"/>
            <p:cNvSpPr>
              <a:spLocks/>
            </p:cNvSpPr>
            <p:nvPr/>
          </p:nvSpPr>
          <p:spPr bwMode="ltGray">
            <a:xfrm rot="18900000">
              <a:off x="2239" y="2089"/>
              <a:ext cx="1284" cy="1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alpha val="50000"/>
              </a:schemeClr>
            </a:solidFill>
            <a:ln w="9525" cap="rnd">
              <a:noFill/>
              <a:round/>
              <a:headEnd type="none" w="sm" len="sm"/>
              <a:tailEnd type="none" w="sm" len="sm"/>
            </a:ln>
            <a:effectLst/>
          </p:spPr>
          <p:txBody>
            <a:bodyPr wrap="none" anchor="ctr"/>
            <a:lstStyle/>
            <a:p>
              <a:endParaRPr lang="en-US"/>
            </a:p>
          </p:txBody>
        </p:sp>
      </p:grpSp>
      <p:sp>
        <p:nvSpPr>
          <p:cNvPr id="3084" name="Rectangle 12"/>
          <p:cNvSpPr>
            <a:spLocks noGrp="1" noChangeArrowheads="1"/>
          </p:cNvSpPr>
          <p:nvPr>
            <p:ph type="ctrTitle" sz="quarter"/>
          </p:nvPr>
        </p:nvSpPr>
        <p:spPr>
          <a:xfrm>
            <a:off x="685800" y="3770313"/>
            <a:ext cx="7772400" cy="1143000"/>
          </a:xfrm>
        </p:spPr>
        <p:txBody>
          <a:bodyPr anchor="b"/>
          <a:lstStyle>
            <a:lvl1pPr algn="ctr">
              <a:defRPr/>
            </a:lvl1pPr>
          </a:lstStyle>
          <a:p>
            <a:r>
              <a:rPr lang="en-US"/>
              <a:t>Click to edit Master title style</a:t>
            </a:r>
          </a:p>
        </p:txBody>
      </p:sp>
      <p:sp>
        <p:nvSpPr>
          <p:cNvPr id="3085" name="Rectangle 13"/>
          <p:cNvSpPr>
            <a:spLocks noGrp="1" noChangeArrowheads="1"/>
          </p:cNvSpPr>
          <p:nvPr>
            <p:ph type="subTitle" sz="quarter" idx="1"/>
          </p:nvPr>
        </p:nvSpPr>
        <p:spPr>
          <a:xfrm>
            <a:off x="1371600" y="4906963"/>
            <a:ext cx="6400800" cy="1752600"/>
          </a:xfrm>
        </p:spPr>
        <p:txBody>
          <a:bodyPr anchor="b"/>
          <a:lstStyle>
            <a:lvl1pPr marL="0" indent="0" algn="ctr">
              <a:buFont typeface="Monotype Sorts" pitchFamily="2" charset="2"/>
              <a:buNone/>
              <a:defRPr/>
            </a:lvl1pPr>
          </a:lstStyle>
          <a:p>
            <a:r>
              <a:rPr lang="en-US"/>
              <a:t>Click to edit Master subtitle style</a:t>
            </a:r>
          </a:p>
        </p:txBody>
      </p:sp>
      <p:sp>
        <p:nvSpPr>
          <p:cNvPr id="3086" name="Rectangle 14"/>
          <p:cNvSpPr>
            <a:spLocks noGrp="1" noChangeArrowheads="1"/>
          </p:cNvSpPr>
          <p:nvPr>
            <p:ph type="dt" sz="quarter" idx="2"/>
          </p:nvPr>
        </p:nvSpPr>
        <p:spPr>
          <a:xfrm>
            <a:off x="498475" y="9525"/>
            <a:ext cx="1905000" cy="457200"/>
          </a:xfrm>
        </p:spPr>
        <p:txBody>
          <a:bodyPr/>
          <a:lstStyle>
            <a:lvl1pPr>
              <a:defRPr>
                <a:solidFill>
                  <a:srgbClr val="FFFFCC"/>
                </a:solidFill>
              </a:defRPr>
            </a:lvl1pPr>
          </a:lstStyle>
          <a:p>
            <a:endParaRPr lang="en-US"/>
          </a:p>
        </p:txBody>
      </p:sp>
      <p:sp>
        <p:nvSpPr>
          <p:cNvPr id="3087" name="Rectangle 15"/>
          <p:cNvSpPr>
            <a:spLocks noGrp="1" noChangeArrowheads="1"/>
          </p:cNvSpPr>
          <p:nvPr>
            <p:ph type="ftr" sz="quarter" idx="3"/>
          </p:nvPr>
        </p:nvSpPr>
        <p:spPr>
          <a:xfrm>
            <a:off x="3124200" y="9525"/>
            <a:ext cx="2895600" cy="457200"/>
          </a:xfrm>
        </p:spPr>
        <p:txBody>
          <a:bodyPr/>
          <a:lstStyle>
            <a:lvl1pPr>
              <a:defRPr>
                <a:solidFill>
                  <a:srgbClr val="FFFFCC"/>
                </a:solidFill>
              </a:defRPr>
            </a:lvl1pPr>
          </a:lstStyle>
          <a:p>
            <a:endParaRPr lang="en-US"/>
          </a:p>
        </p:txBody>
      </p:sp>
      <p:sp>
        <p:nvSpPr>
          <p:cNvPr id="3088" name="Rectangle 16"/>
          <p:cNvSpPr>
            <a:spLocks noGrp="1" noChangeArrowheads="1"/>
          </p:cNvSpPr>
          <p:nvPr>
            <p:ph type="sldNum" sz="quarter" idx="4"/>
          </p:nvPr>
        </p:nvSpPr>
        <p:spPr>
          <a:xfrm>
            <a:off x="6727825" y="9525"/>
            <a:ext cx="1905000" cy="457200"/>
          </a:xfrm>
        </p:spPr>
        <p:txBody>
          <a:bodyPr/>
          <a:lstStyle>
            <a:lvl1pPr>
              <a:defRPr>
                <a:solidFill>
                  <a:srgbClr val="FFFFCC"/>
                </a:solidFill>
              </a:defRPr>
            </a:lvl1pPr>
          </a:lstStyle>
          <a:p>
            <a:fld id="{8968C1A4-7457-42FC-9FC6-650D7A64258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0F7320-5AC3-48CF-9269-4F796AB1D1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1838"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2538"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6BBBF9-A681-4BEE-BB7F-2AE1AFA824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2538" y="1981200"/>
            <a:ext cx="7772400" cy="4114800"/>
          </a:xfrm>
        </p:spPr>
        <p:txBody>
          <a:bodyPr/>
          <a:lstStyle/>
          <a:p>
            <a:endParaRPr lang="en-US"/>
          </a:p>
        </p:txBody>
      </p:sp>
      <p:sp>
        <p:nvSpPr>
          <p:cNvPr id="4" name="Date Placeholder 3"/>
          <p:cNvSpPr>
            <a:spLocks noGrp="1"/>
          </p:cNvSpPr>
          <p:nvPr>
            <p:ph type="dt" sz="half" idx="10"/>
          </p:nvPr>
        </p:nvSpPr>
        <p:spPr>
          <a:xfrm>
            <a:off x="1252538"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690938"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119938" y="6248400"/>
            <a:ext cx="1905000" cy="457200"/>
          </a:xfrm>
        </p:spPr>
        <p:txBody>
          <a:bodyPr/>
          <a:lstStyle>
            <a:lvl1pPr>
              <a:defRPr/>
            </a:lvl1pPr>
          </a:lstStyle>
          <a:p>
            <a:fld id="{172B46E4-DA76-41B8-8A38-7E357843FFF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F87678-AFB4-484D-84B3-642C797B16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CD4666-6908-48D5-B820-1FF820C0388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25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4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BC0B46-4D5B-4328-B29B-2AD6885219D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42BA6D-670A-4FD4-BCA1-3287AC6F778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BB5601-4034-42AE-B2ED-66F8F08CF9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3E025C7-7DA5-401F-BA77-72442FCA72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38CD6E-A87E-4D79-91DC-4977F349466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1DE8EC-4565-4B7B-9B64-C0CE48B73A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41288" y="249238"/>
            <a:ext cx="1131887" cy="6345237"/>
            <a:chOff x="89" y="157"/>
            <a:chExt cx="713" cy="3997"/>
          </a:xfrm>
        </p:grpSpPr>
        <p:sp>
          <p:nvSpPr>
            <p:cNvPr id="2051" name="Arc 3"/>
            <p:cNvSpPr>
              <a:spLocks/>
            </p:cNvSpPr>
            <p:nvPr/>
          </p:nvSpPr>
          <p:spPr bwMode="ltGray">
            <a:xfrm rot="2700000">
              <a:off x="347" y="157"/>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52" name="Arc 4"/>
            <p:cNvSpPr>
              <a:spLocks/>
            </p:cNvSpPr>
            <p:nvPr/>
          </p:nvSpPr>
          <p:spPr bwMode="ltGray">
            <a:xfrm rot="2700000">
              <a:off x="342" y="162"/>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53" name="Arc 5"/>
            <p:cNvSpPr>
              <a:spLocks/>
            </p:cNvSpPr>
            <p:nvPr/>
          </p:nvSpPr>
          <p:spPr bwMode="ltGray">
            <a:xfrm rot="2700000">
              <a:off x="339" y="188"/>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54" name="Arc 6"/>
            <p:cNvSpPr>
              <a:spLocks/>
            </p:cNvSpPr>
            <p:nvPr/>
          </p:nvSpPr>
          <p:spPr bwMode="ltGray">
            <a:xfrm rot="2700000">
              <a:off x="334" y="206"/>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55" name="Arc 7"/>
            <p:cNvSpPr>
              <a:spLocks/>
            </p:cNvSpPr>
            <p:nvPr/>
          </p:nvSpPr>
          <p:spPr bwMode="ltGray">
            <a:xfrm rot="2700000">
              <a:off x="293" y="271"/>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56" name="Arc 8"/>
            <p:cNvSpPr>
              <a:spLocks/>
            </p:cNvSpPr>
            <p:nvPr/>
          </p:nvSpPr>
          <p:spPr bwMode="ltGray">
            <a:xfrm rot="2700000">
              <a:off x="347" y="939"/>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57" name="Arc 9"/>
            <p:cNvSpPr>
              <a:spLocks/>
            </p:cNvSpPr>
            <p:nvPr/>
          </p:nvSpPr>
          <p:spPr bwMode="ltGray">
            <a:xfrm rot="2700000">
              <a:off x="342" y="944"/>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58" name="Arc 10"/>
            <p:cNvSpPr>
              <a:spLocks/>
            </p:cNvSpPr>
            <p:nvPr/>
          </p:nvSpPr>
          <p:spPr bwMode="ltGray">
            <a:xfrm rot="2700000">
              <a:off x="339" y="970"/>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59" name="Arc 11"/>
            <p:cNvSpPr>
              <a:spLocks/>
            </p:cNvSpPr>
            <p:nvPr/>
          </p:nvSpPr>
          <p:spPr bwMode="ltGray">
            <a:xfrm rot="2700000">
              <a:off x="334" y="988"/>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60" name="Arc 12"/>
            <p:cNvSpPr>
              <a:spLocks/>
            </p:cNvSpPr>
            <p:nvPr/>
          </p:nvSpPr>
          <p:spPr bwMode="ltGray">
            <a:xfrm rot="2700000">
              <a:off x="293" y="1056"/>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61" name="Arc 13"/>
            <p:cNvSpPr>
              <a:spLocks/>
            </p:cNvSpPr>
            <p:nvPr/>
          </p:nvSpPr>
          <p:spPr bwMode="ltGray">
            <a:xfrm rot="2700000">
              <a:off x="347" y="1727"/>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62" name="Arc 14"/>
            <p:cNvSpPr>
              <a:spLocks/>
            </p:cNvSpPr>
            <p:nvPr/>
          </p:nvSpPr>
          <p:spPr bwMode="ltGray">
            <a:xfrm rot="2700000">
              <a:off x="347" y="2518"/>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63" name="Arc 15"/>
            <p:cNvSpPr>
              <a:spLocks/>
            </p:cNvSpPr>
            <p:nvPr/>
          </p:nvSpPr>
          <p:spPr bwMode="ltGray">
            <a:xfrm rot="2700000">
              <a:off x="342" y="2523"/>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64" name="Arc 16"/>
            <p:cNvSpPr>
              <a:spLocks/>
            </p:cNvSpPr>
            <p:nvPr/>
          </p:nvSpPr>
          <p:spPr bwMode="ltGray">
            <a:xfrm rot="2700000">
              <a:off x="339" y="2549"/>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65" name="Arc 17"/>
            <p:cNvSpPr>
              <a:spLocks/>
            </p:cNvSpPr>
            <p:nvPr/>
          </p:nvSpPr>
          <p:spPr bwMode="ltGray">
            <a:xfrm rot="2700000">
              <a:off x="334" y="2567"/>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66" name="Arc 18"/>
            <p:cNvSpPr>
              <a:spLocks/>
            </p:cNvSpPr>
            <p:nvPr/>
          </p:nvSpPr>
          <p:spPr bwMode="ltGray">
            <a:xfrm rot="2700000">
              <a:off x="293" y="2632"/>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67" name="Arc 19"/>
            <p:cNvSpPr>
              <a:spLocks/>
            </p:cNvSpPr>
            <p:nvPr/>
          </p:nvSpPr>
          <p:spPr bwMode="ltGray">
            <a:xfrm rot="2700000">
              <a:off x="347" y="3303"/>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68" name="Arc 20"/>
            <p:cNvSpPr>
              <a:spLocks/>
            </p:cNvSpPr>
            <p:nvPr/>
          </p:nvSpPr>
          <p:spPr bwMode="ltGray">
            <a:xfrm rot="18900000">
              <a:off x="89" y="553"/>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69" name="Arc 21"/>
            <p:cNvSpPr>
              <a:spLocks/>
            </p:cNvSpPr>
            <p:nvPr/>
          </p:nvSpPr>
          <p:spPr bwMode="ltGray">
            <a:xfrm rot="18900000">
              <a:off x="98" y="560"/>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70" name="Arc 22"/>
            <p:cNvSpPr>
              <a:spLocks/>
            </p:cNvSpPr>
            <p:nvPr/>
          </p:nvSpPr>
          <p:spPr bwMode="ltGray">
            <a:xfrm rot="18900000">
              <a:off x="139" y="581"/>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71" name="Arc 23"/>
            <p:cNvSpPr>
              <a:spLocks/>
            </p:cNvSpPr>
            <p:nvPr/>
          </p:nvSpPr>
          <p:spPr bwMode="ltGray">
            <a:xfrm rot="18900000">
              <a:off x="197" y="602"/>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72" name="Arc 24"/>
            <p:cNvSpPr>
              <a:spLocks/>
            </p:cNvSpPr>
            <p:nvPr/>
          </p:nvSpPr>
          <p:spPr bwMode="ltGray">
            <a:xfrm rot="18900000">
              <a:off x="389" y="672"/>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73" name="Arc 25"/>
            <p:cNvSpPr>
              <a:spLocks/>
            </p:cNvSpPr>
            <p:nvPr/>
          </p:nvSpPr>
          <p:spPr bwMode="ltGray">
            <a:xfrm rot="18900000">
              <a:off x="95" y="1335"/>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74" name="Arc 26"/>
            <p:cNvSpPr>
              <a:spLocks/>
            </p:cNvSpPr>
            <p:nvPr/>
          </p:nvSpPr>
          <p:spPr bwMode="ltGray">
            <a:xfrm rot="18900000">
              <a:off x="104" y="1342"/>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75" name="Arc 27"/>
            <p:cNvSpPr>
              <a:spLocks/>
            </p:cNvSpPr>
            <p:nvPr/>
          </p:nvSpPr>
          <p:spPr bwMode="ltGray">
            <a:xfrm rot="18900000">
              <a:off x="145" y="1363"/>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76" name="Arc 28"/>
            <p:cNvSpPr>
              <a:spLocks/>
            </p:cNvSpPr>
            <p:nvPr/>
          </p:nvSpPr>
          <p:spPr bwMode="ltGray">
            <a:xfrm rot="18900000">
              <a:off x="200" y="1384"/>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77" name="Arc 29"/>
            <p:cNvSpPr>
              <a:spLocks/>
            </p:cNvSpPr>
            <p:nvPr/>
          </p:nvSpPr>
          <p:spPr bwMode="ltGray">
            <a:xfrm rot="18900000">
              <a:off x="389" y="1454"/>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78" name="Arc 30"/>
            <p:cNvSpPr>
              <a:spLocks/>
            </p:cNvSpPr>
            <p:nvPr/>
          </p:nvSpPr>
          <p:spPr bwMode="ltGray">
            <a:xfrm rot="2700000">
              <a:off x="342" y="1732"/>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79" name="Arc 31"/>
            <p:cNvSpPr>
              <a:spLocks/>
            </p:cNvSpPr>
            <p:nvPr/>
          </p:nvSpPr>
          <p:spPr bwMode="ltGray">
            <a:xfrm rot="2700000">
              <a:off x="339" y="1758"/>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80" name="Arc 32"/>
            <p:cNvSpPr>
              <a:spLocks/>
            </p:cNvSpPr>
            <p:nvPr/>
          </p:nvSpPr>
          <p:spPr bwMode="ltGray">
            <a:xfrm rot="2700000">
              <a:off x="337" y="1776"/>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81" name="Arc 33"/>
            <p:cNvSpPr>
              <a:spLocks/>
            </p:cNvSpPr>
            <p:nvPr/>
          </p:nvSpPr>
          <p:spPr bwMode="ltGray">
            <a:xfrm rot="2700000">
              <a:off x="293" y="1844"/>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82" name="Arc 34"/>
            <p:cNvSpPr>
              <a:spLocks/>
            </p:cNvSpPr>
            <p:nvPr/>
          </p:nvSpPr>
          <p:spPr bwMode="ltGray">
            <a:xfrm rot="18900000">
              <a:off x="98" y="2123"/>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83" name="Arc 35"/>
            <p:cNvSpPr>
              <a:spLocks/>
            </p:cNvSpPr>
            <p:nvPr/>
          </p:nvSpPr>
          <p:spPr bwMode="ltGray">
            <a:xfrm rot="18900000">
              <a:off x="113" y="2130"/>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84" name="Arc 36"/>
            <p:cNvSpPr>
              <a:spLocks/>
            </p:cNvSpPr>
            <p:nvPr/>
          </p:nvSpPr>
          <p:spPr bwMode="ltGray">
            <a:xfrm rot="18900000">
              <a:off x="148" y="2151"/>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85" name="Arc 37"/>
            <p:cNvSpPr>
              <a:spLocks/>
            </p:cNvSpPr>
            <p:nvPr/>
          </p:nvSpPr>
          <p:spPr bwMode="ltGray">
            <a:xfrm rot="18900000">
              <a:off x="203" y="2172"/>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86" name="Arc 38"/>
            <p:cNvSpPr>
              <a:spLocks/>
            </p:cNvSpPr>
            <p:nvPr/>
          </p:nvSpPr>
          <p:spPr bwMode="ltGray">
            <a:xfrm rot="18900000">
              <a:off x="392" y="2242"/>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87" name="Arc 39"/>
            <p:cNvSpPr>
              <a:spLocks/>
            </p:cNvSpPr>
            <p:nvPr/>
          </p:nvSpPr>
          <p:spPr bwMode="ltGray">
            <a:xfrm rot="18900000">
              <a:off x="95" y="2914"/>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88" name="Arc 40"/>
            <p:cNvSpPr>
              <a:spLocks/>
            </p:cNvSpPr>
            <p:nvPr/>
          </p:nvSpPr>
          <p:spPr bwMode="ltGray">
            <a:xfrm rot="18900000">
              <a:off x="104" y="2921"/>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89" name="Arc 41"/>
            <p:cNvSpPr>
              <a:spLocks/>
            </p:cNvSpPr>
            <p:nvPr/>
          </p:nvSpPr>
          <p:spPr bwMode="ltGray">
            <a:xfrm rot="18900000">
              <a:off x="145" y="2942"/>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90" name="Arc 42"/>
            <p:cNvSpPr>
              <a:spLocks/>
            </p:cNvSpPr>
            <p:nvPr/>
          </p:nvSpPr>
          <p:spPr bwMode="ltGray">
            <a:xfrm rot="18900000">
              <a:off x="203" y="2963"/>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91" name="Arc 43"/>
            <p:cNvSpPr>
              <a:spLocks/>
            </p:cNvSpPr>
            <p:nvPr/>
          </p:nvSpPr>
          <p:spPr bwMode="ltGray">
            <a:xfrm rot="18900000">
              <a:off x="389" y="3033"/>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92" name="Arc 44"/>
            <p:cNvSpPr>
              <a:spLocks/>
            </p:cNvSpPr>
            <p:nvPr/>
          </p:nvSpPr>
          <p:spPr bwMode="ltGray">
            <a:xfrm rot="2700000">
              <a:off x="342" y="3308"/>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093" name="Arc 45"/>
            <p:cNvSpPr>
              <a:spLocks/>
            </p:cNvSpPr>
            <p:nvPr/>
          </p:nvSpPr>
          <p:spPr bwMode="ltGray">
            <a:xfrm rot="2700000">
              <a:off x="339" y="3334"/>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94" name="Arc 46"/>
            <p:cNvSpPr>
              <a:spLocks/>
            </p:cNvSpPr>
            <p:nvPr/>
          </p:nvSpPr>
          <p:spPr bwMode="ltGray">
            <a:xfrm rot="2700000">
              <a:off x="334" y="3352"/>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95" name="Arc 47"/>
            <p:cNvSpPr>
              <a:spLocks/>
            </p:cNvSpPr>
            <p:nvPr/>
          </p:nvSpPr>
          <p:spPr bwMode="ltGray">
            <a:xfrm rot="2700000">
              <a:off x="293" y="3420"/>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sp>
          <p:nvSpPr>
            <p:cNvPr id="2096" name="Arc 48"/>
            <p:cNvSpPr>
              <a:spLocks/>
            </p:cNvSpPr>
            <p:nvPr/>
          </p:nvSpPr>
          <p:spPr bwMode="ltGray">
            <a:xfrm rot="18900000">
              <a:off x="95" y="3699"/>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endParaRPr lang="en-US"/>
            </a:p>
          </p:txBody>
        </p:sp>
        <p:sp>
          <p:nvSpPr>
            <p:cNvPr id="2097" name="Arc 49"/>
            <p:cNvSpPr>
              <a:spLocks/>
            </p:cNvSpPr>
            <p:nvPr/>
          </p:nvSpPr>
          <p:spPr bwMode="ltGray">
            <a:xfrm rot="18900000">
              <a:off x="104" y="3706"/>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endParaRPr lang="en-US"/>
            </a:p>
          </p:txBody>
        </p:sp>
        <p:sp>
          <p:nvSpPr>
            <p:cNvPr id="2098" name="Arc 50"/>
            <p:cNvSpPr>
              <a:spLocks/>
            </p:cNvSpPr>
            <p:nvPr/>
          </p:nvSpPr>
          <p:spPr bwMode="ltGray">
            <a:xfrm rot="18900000">
              <a:off x="145" y="3727"/>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endParaRPr lang="en-US"/>
            </a:p>
          </p:txBody>
        </p:sp>
        <p:sp>
          <p:nvSpPr>
            <p:cNvPr id="2099" name="Arc 51"/>
            <p:cNvSpPr>
              <a:spLocks/>
            </p:cNvSpPr>
            <p:nvPr/>
          </p:nvSpPr>
          <p:spPr bwMode="ltGray">
            <a:xfrm rot="18900000">
              <a:off x="200" y="3748"/>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endParaRPr lang="en-US"/>
            </a:p>
          </p:txBody>
        </p:sp>
        <p:sp>
          <p:nvSpPr>
            <p:cNvPr id="2100" name="Arc 52"/>
            <p:cNvSpPr>
              <a:spLocks/>
            </p:cNvSpPr>
            <p:nvPr/>
          </p:nvSpPr>
          <p:spPr bwMode="ltGray">
            <a:xfrm rot="18900000">
              <a:off x="389" y="3818"/>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endParaRPr lang="en-US"/>
            </a:p>
          </p:txBody>
        </p:sp>
      </p:grpSp>
      <p:sp>
        <p:nvSpPr>
          <p:cNvPr id="2101" name="Rectangle 53"/>
          <p:cNvSpPr>
            <a:spLocks noGrp="1" noChangeArrowheads="1"/>
          </p:cNvSpPr>
          <p:nvPr>
            <p:ph type="title"/>
          </p:nvPr>
        </p:nvSpPr>
        <p:spPr bwMode="auto">
          <a:xfrm>
            <a:off x="1252538"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102" name="Rectangle 54"/>
          <p:cNvSpPr>
            <a:spLocks noGrp="1" noChangeArrowheads="1"/>
          </p:cNvSpPr>
          <p:nvPr>
            <p:ph type="body" idx="1"/>
          </p:nvPr>
        </p:nvSpPr>
        <p:spPr bwMode="auto">
          <a:xfrm>
            <a:off x="1252538"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3" name="Rectangle 55"/>
          <p:cNvSpPr>
            <a:spLocks noGrp="1" noChangeArrowheads="1"/>
          </p:cNvSpPr>
          <p:nvPr>
            <p:ph type="dt" sz="half" idx="2"/>
          </p:nvPr>
        </p:nvSpPr>
        <p:spPr bwMode="auto">
          <a:xfrm>
            <a:off x="1252538"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2104" name="Rectangle 56"/>
          <p:cNvSpPr>
            <a:spLocks noGrp="1" noChangeArrowheads="1"/>
          </p:cNvSpPr>
          <p:nvPr>
            <p:ph type="ftr" sz="quarter" idx="3"/>
          </p:nvPr>
        </p:nvSpPr>
        <p:spPr bwMode="auto">
          <a:xfrm>
            <a:off x="3690938"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2105" name="Rectangle 57"/>
          <p:cNvSpPr>
            <a:spLocks noGrp="1" noChangeArrowheads="1"/>
          </p:cNvSpPr>
          <p:nvPr>
            <p:ph type="sldNum" sz="quarter" idx="4"/>
          </p:nvPr>
        </p:nvSpPr>
        <p:spPr bwMode="auto">
          <a:xfrm>
            <a:off x="7119938"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4C687AF7-FFB5-4EF3-9EF6-36646F69DED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charset="0"/>
        </a:defRPr>
      </a:lvl2pPr>
      <a:lvl3pPr algn="l" rtl="0" eaLnBrk="0" fontAlgn="base" hangingPunct="0">
        <a:spcBef>
          <a:spcPct val="0"/>
        </a:spcBef>
        <a:spcAft>
          <a:spcPct val="0"/>
        </a:spcAft>
        <a:defRPr sz="4400" i="1">
          <a:solidFill>
            <a:schemeClr val="tx2"/>
          </a:solidFill>
          <a:latin typeface="Times New Roman" charset="0"/>
        </a:defRPr>
      </a:lvl3pPr>
      <a:lvl4pPr algn="l" rtl="0" eaLnBrk="0" fontAlgn="base" hangingPunct="0">
        <a:spcBef>
          <a:spcPct val="0"/>
        </a:spcBef>
        <a:spcAft>
          <a:spcPct val="0"/>
        </a:spcAft>
        <a:defRPr sz="4400" i="1">
          <a:solidFill>
            <a:schemeClr val="tx2"/>
          </a:solidFill>
          <a:latin typeface="Times New Roman" charset="0"/>
        </a:defRPr>
      </a:lvl4pPr>
      <a:lvl5pPr algn="l" rtl="0" eaLnBrk="0" fontAlgn="base" hangingPunct="0">
        <a:spcBef>
          <a:spcPct val="0"/>
        </a:spcBef>
        <a:spcAft>
          <a:spcPct val="0"/>
        </a:spcAft>
        <a:defRPr sz="4400" i="1">
          <a:solidFill>
            <a:schemeClr val="tx2"/>
          </a:solidFill>
          <a:latin typeface="Times New Roman" charset="0"/>
        </a:defRPr>
      </a:lvl5pPr>
      <a:lvl6pPr marL="457200" algn="l" rtl="0" eaLnBrk="0" fontAlgn="base" hangingPunct="0">
        <a:spcBef>
          <a:spcPct val="0"/>
        </a:spcBef>
        <a:spcAft>
          <a:spcPct val="0"/>
        </a:spcAft>
        <a:defRPr sz="4400" i="1">
          <a:solidFill>
            <a:schemeClr val="tx2"/>
          </a:solidFill>
          <a:latin typeface="Times New Roman" charset="0"/>
        </a:defRPr>
      </a:lvl6pPr>
      <a:lvl7pPr marL="914400" algn="l" rtl="0" eaLnBrk="0" fontAlgn="base" hangingPunct="0">
        <a:spcBef>
          <a:spcPct val="0"/>
        </a:spcBef>
        <a:spcAft>
          <a:spcPct val="0"/>
        </a:spcAft>
        <a:defRPr sz="4400" i="1">
          <a:solidFill>
            <a:schemeClr val="tx2"/>
          </a:solidFill>
          <a:latin typeface="Times New Roman" charset="0"/>
        </a:defRPr>
      </a:lvl7pPr>
      <a:lvl8pPr marL="1371600" algn="l" rtl="0" eaLnBrk="0" fontAlgn="base" hangingPunct="0">
        <a:spcBef>
          <a:spcPct val="0"/>
        </a:spcBef>
        <a:spcAft>
          <a:spcPct val="0"/>
        </a:spcAft>
        <a:defRPr sz="4400" i="1">
          <a:solidFill>
            <a:schemeClr val="tx2"/>
          </a:solidFill>
          <a:latin typeface="Times New Roman" charset="0"/>
        </a:defRPr>
      </a:lvl8pPr>
      <a:lvl9pPr marL="1828800" algn="l" rtl="0" eaLnBrk="0" fontAlgn="base" hangingPunct="0">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hlink"/>
        </a:buClr>
        <a:buSzPct val="80000"/>
        <a:buFont typeface="Monotype Sort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go2.wordpress.com/?id=725X1342&amp;site=wolafen.wordpress.com&amp;url=http://ucatlas.ucsc.edu/health/spend/cost_longlife75.gi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b="1"/>
              <a:t>HEALTH, ILLNESS AND SOCIETY</a:t>
            </a:r>
          </a:p>
        </p:txBody>
      </p:sp>
      <p:sp>
        <p:nvSpPr>
          <p:cNvPr id="4099" name="Rectangle 3"/>
          <p:cNvSpPr>
            <a:spLocks noGrp="1" noChangeArrowheads="1"/>
          </p:cNvSpPr>
          <p:nvPr>
            <p:ph type="subTitle" idx="1"/>
          </p:nvPr>
        </p:nvSpPr>
        <p:spPr/>
        <p:txBody>
          <a:bodyPr/>
          <a:lstStyle/>
          <a:p>
            <a:r>
              <a:rPr lang="en-US"/>
              <a:t>By Dr. Frank Elwell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a:t>CHRONIC DISEASE</a:t>
            </a:r>
          </a:p>
        </p:txBody>
      </p:sp>
      <p:sp>
        <p:nvSpPr>
          <p:cNvPr id="14339" name="Rectangle 3"/>
          <p:cNvSpPr>
            <a:spLocks noGrp="1" noChangeArrowheads="1"/>
          </p:cNvSpPr>
          <p:nvPr>
            <p:ph type="body" idx="1"/>
          </p:nvPr>
        </p:nvSpPr>
        <p:spPr/>
        <p:txBody>
          <a:bodyPr/>
          <a:lstStyle/>
          <a:p>
            <a:pPr>
              <a:buFont typeface="Monotype Sorts" pitchFamily="2" charset="2"/>
              <a:buNone/>
            </a:pPr>
            <a:r>
              <a:rPr lang="en-US"/>
              <a:t>ACUTE INFECTIOUS DISEASES HAVE BECOME RELATIVELY UNIMPORTANT IN TERMS OF MORTALITY, AND CHRONIC DISEASES CONFRONT SOCIETY WITH A DIFFERENT SET OF PROBLEMS.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a:t>CHRONIC DISEASE</a:t>
            </a:r>
          </a:p>
        </p:txBody>
      </p:sp>
      <p:sp>
        <p:nvSpPr>
          <p:cNvPr id="15363" name="Rectangle 3"/>
          <p:cNvSpPr>
            <a:spLocks noGrp="1" noChangeArrowheads="1"/>
          </p:cNvSpPr>
          <p:nvPr>
            <p:ph type="body" idx="1"/>
          </p:nvPr>
        </p:nvSpPr>
        <p:spPr>
          <a:xfrm>
            <a:off x="1143000" y="1981200"/>
            <a:ext cx="5181600" cy="4114800"/>
          </a:xfrm>
        </p:spPr>
        <p:txBody>
          <a:bodyPr/>
          <a:lstStyle/>
          <a:p>
            <a:pPr>
              <a:buFont typeface="Monotype Sorts" pitchFamily="2" charset="2"/>
              <a:buNone/>
            </a:pPr>
            <a:r>
              <a:rPr lang="en-US"/>
              <a:t>EFFECTIVE TREATMENT OF CHRONIC DISEASE CALLS FOR CONTINUAL RATHER THAN INTERMITTENT HEALTH CARE AND MAY REQUIRE THAT PEOPLE CHANGE THEIR LIFE-STYLES.</a:t>
            </a:r>
          </a:p>
        </p:txBody>
      </p:sp>
      <p:pic>
        <p:nvPicPr>
          <p:cNvPr id="15364" name="Picture 4"/>
          <p:cNvPicPr>
            <a:picLocks noChangeAspect="1" noChangeArrowheads="1"/>
          </p:cNvPicPr>
          <p:nvPr/>
        </p:nvPicPr>
        <p:blipFill>
          <a:blip r:embed="rId3" cstate="print"/>
          <a:srcRect/>
          <a:stretch>
            <a:fillRect/>
          </a:stretch>
        </p:blipFill>
        <p:spPr bwMode="auto">
          <a:xfrm>
            <a:off x="6591300" y="2895600"/>
            <a:ext cx="2552700" cy="2447925"/>
          </a:xfrm>
          <a:prstGeom prst="rect">
            <a:avLst/>
          </a:prstGeom>
          <a:noFill/>
          <a:ln w="12700">
            <a:noFill/>
            <a:miter lim="800000"/>
            <a:headEnd type="none" w="sm" len="sm"/>
            <a:tailEnd type="none" w="sm" len="sm"/>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a:t>CHRONIC DISEASE</a:t>
            </a:r>
          </a:p>
        </p:txBody>
      </p:sp>
      <p:sp>
        <p:nvSpPr>
          <p:cNvPr id="16387" name="Rectangle 3"/>
          <p:cNvSpPr>
            <a:spLocks noGrp="1" noChangeArrowheads="1"/>
          </p:cNvSpPr>
          <p:nvPr>
            <p:ph type="body" idx="1"/>
          </p:nvPr>
        </p:nvSpPr>
        <p:spPr/>
        <p:txBody>
          <a:bodyPr/>
          <a:lstStyle/>
          <a:p>
            <a:pPr>
              <a:buFont typeface="Monotype Sorts" pitchFamily="2" charset="2"/>
              <a:buNone/>
            </a:pPr>
            <a:r>
              <a:rPr lang="en-US" dirty="0"/>
              <a:t>FURTHER, THE MOST EFFECTIVE AND LEAST EXPENSIVE WAY OF DEALING WITH MOST CHRONIC DISEASES IS </a:t>
            </a:r>
            <a:r>
              <a:rPr lang="en-US" dirty="0" smtClean="0"/>
              <a:t>PREVENTIVE </a:t>
            </a:r>
            <a:r>
              <a:rPr lang="en-US" dirty="0"/>
              <a:t>MEDICINE, CHANGES IN LIFE-STYLE OR OTHER STEPS THAT HELP AVOID THE OCCURRENCE OF DISEASE.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CRISIS MEDICINE</a:t>
            </a:r>
          </a:p>
        </p:txBody>
      </p:sp>
      <p:sp>
        <p:nvSpPr>
          <p:cNvPr id="17411" name="Rectangle 3"/>
          <p:cNvSpPr>
            <a:spLocks noGrp="1" noChangeArrowheads="1"/>
          </p:cNvSpPr>
          <p:nvPr>
            <p:ph type="body" idx="1"/>
          </p:nvPr>
        </p:nvSpPr>
        <p:spPr/>
        <p:txBody>
          <a:bodyPr/>
          <a:lstStyle/>
          <a:p>
            <a:pPr>
              <a:buFont typeface="Monotype Sorts" pitchFamily="2" charset="2"/>
              <a:buNone/>
            </a:pPr>
            <a:r>
              <a:rPr lang="en-US"/>
              <a:t>YET MODERN MEDICINE IS NOT ORGANIZED AROUND PREVENTION BUT RATHER TOWARD CURATIVE OR CRISIS MEDICINE: TREATING PEOPLE'S ILLNESS AFTER THEY BECOME ILL.</a:t>
            </a:r>
          </a:p>
        </p:txBody>
      </p:sp>
      <p:pic>
        <p:nvPicPr>
          <p:cNvPr id="17412" name="Picture 4"/>
          <p:cNvPicPr>
            <a:picLocks noChangeAspect="1" noChangeArrowheads="1"/>
          </p:cNvPicPr>
          <p:nvPr/>
        </p:nvPicPr>
        <p:blipFill>
          <a:blip r:embed="rId3" cstate="print"/>
          <a:srcRect/>
          <a:stretch>
            <a:fillRect/>
          </a:stretch>
        </p:blipFill>
        <p:spPr bwMode="auto">
          <a:xfrm>
            <a:off x="6172200" y="4487863"/>
            <a:ext cx="2667000" cy="2370137"/>
          </a:xfrm>
          <a:prstGeom prst="rect">
            <a:avLst/>
          </a:prstGeom>
          <a:noFill/>
          <a:ln w="12700">
            <a:noFill/>
            <a:miter lim="800000"/>
            <a:headEnd type="none" w="sm" len="sm"/>
            <a:tailEnd type="none" w="sm" len="sm"/>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CRISIS MEDICINE</a:t>
            </a:r>
          </a:p>
        </p:txBody>
      </p:sp>
      <p:sp>
        <p:nvSpPr>
          <p:cNvPr id="18435" name="Rectangle 3"/>
          <p:cNvSpPr>
            <a:spLocks noGrp="1" noChangeArrowheads="1"/>
          </p:cNvSpPr>
          <p:nvPr>
            <p:ph type="body" idx="1"/>
          </p:nvPr>
        </p:nvSpPr>
        <p:spPr>
          <a:xfrm>
            <a:off x="914400" y="1981200"/>
            <a:ext cx="8110538" cy="4114800"/>
          </a:xfrm>
        </p:spPr>
        <p:txBody>
          <a:bodyPr/>
          <a:lstStyle/>
          <a:p>
            <a:pPr>
              <a:buFont typeface="Monotype Sorts" pitchFamily="2" charset="2"/>
              <a:buNone/>
            </a:pPr>
            <a:r>
              <a:rPr lang="en-US"/>
              <a:t>WITH CHRONIC DISEASES, HOWEVER, MUCH DAMAGE HAS ALREADY BEEN DONE--AND OFTEN CANNOT BE REVERSED--BY THE TIME SYMPTOMS MANIFEST THEMSELVES. </a:t>
            </a:r>
          </a:p>
        </p:txBody>
      </p:sp>
      <p:pic>
        <p:nvPicPr>
          <p:cNvPr id="18436" name="Picture 4"/>
          <p:cNvPicPr>
            <a:picLocks noChangeAspect="1" noChangeArrowheads="1"/>
          </p:cNvPicPr>
          <p:nvPr/>
        </p:nvPicPr>
        <p:blipFill>
          <a:blip r:embed="rId3" cstate="print"/>
          <a:srcRect/>
          <a:stretch>
            <a:fillRect/>
          </a:stretch>
        </p:blipFill>
        <p:spPr bwMode="auto">
          <a:xfrm>
            <a:off x="6477000" y="4114800"/>
            <a:ext cx="2438400" cy="2593493"/>
          </a:xfrm>
          <a:prstGeom prst="rect">
            <a:avLst/>
          </a:prstGeom>
          <a:noFill/>
          <a:ln w="12700">
            <a:noFill/>
            <a:miter lim="800000"/>
            <a:headEnd type="none" w="sm" len="sm"/>
            <a:tailEnd type="none" w="sm" len="sm"/>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t>CRISIS MEDICINE</a:t>
            </a:r>
          </a:p>
        </p:txBody>
      </p:sp>
      <p:sp>
        <p:nvSpPr>
          <p:cNvPr id="19459" name="Rectangle 3"/>
          <p:cNvSpPr>
            <a:spLocks noGrp="1" noChangeArrowheads="1"/>
          </p:cNvSpPr>
          <p:nvPr>
            <p:ph type="body" idx="1"/>
          </p:nvPr>
        </p:nvSpPr>
        <p:spPr>
          <a:xfrm>
            <a:off x="1252538" y="1981200"/>
            <a:ext cx="4767262" cy="4114800"/>
          </a:xfrm>
        </p:spPr>
        <p:txBody>
          <a:bodyPr/>
          <a:lstStyle/>
          <a:p>
            <a:pPr>
              <a:buFont typeface="Monotype Sorts" pitchFamily="2" charset="2"/>
              <a:buNone/>
            </a:pPr>
            <a:r>
              <a:rPr lang="en-US" sz="2800" dirty="0"/>
              <a:t>TO DATE, PREVENTIVE MEDICINE HAS HAD CONSIDERABLY LOWER </a:t>
            </a:r>
            <a:r>
              <a:rPr lang="en-US" sz="2800" dirty="0" smtClean="0"/>
              <a:t>PRIORITY IN </a:t>
            </a:r>
            <a:r>
              <a:rPr lang="en-US" sz="2800" dirty="0"/>
              <a:t>TERMS OF RESEARCH AND </a:t>
            </a:r>
            <a:r>
              <a:rPr lang="en-US" sz="2800" dirty="0" smtClean="0"/>
              <a:t>PROGRAM  </a:t>
            </a:r>
            <a:r>
              <a:rPr lang="en-US" sz="2800" dirty="0"/>
              <a:t>FUNDING, AND THE ALLOCATION OF HEALTH CARE PERSONNEL.</a:t>
            </a:r>
          </a:p>
        </p:txBody>
      </p:sp>
      <p:pic>
        <p:nvPicPr>
          <p:cNvPr id="19460" name="Picture 4"/>
          <p:cNvPicPr>
            <a:picLocks noChangeAspect="1" noChangeArrowheads="1"/>
          </p:cNvPicPr>
          <p:nvPr/>
        </p:nvPicPr>
        <p:blipFill>
          <a:blip r:embed="rId3" cstate="print"/>
          <a:srcRect/>
          <a:stretch>
            <a:fillRect/>
          </a:stretch>
        </p:blipFill>
        <p:spPr bwMode="auto">
          <a:xfrm>
            <a:off x="5943600" y="2133600"/>
            <a:ext cx="2886075" cy="3133725"/>
          </a:xfrm>
          <a:prstGeom prst="rect">
            <a:avLst/>
          </a:prstGeom>
          <a:noFill/>
          <a:ln w="12700">
            <a:noFill/>
            <a:miter lim="800000"/>
            <a:headEnd type="none" w="sm" len="sm"/>
            <a:tailEnd type="none" w="sm" len="sm"/>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t>CRISIS MEDICINE</a:t>
            </a:r>
          </a:p>
        </p:txBody>
      </p:sp>
      <p:sp>
        <p:nvSpPr>
          <p:cNvPr id="20483" name="Rectangle 3"/>
          <p:cNvSpPr>
            <a:spLocks noGrp="1" noChangeArrowheads="1"/>
          </p:cNvSpPr>
          <p:nvPr>
            <p:ph type="body" idx="1"/>
          </p:nvPr>
        </p:nvSpPr>
        <p:spPr>
          <a:xfrm>
            <a:off x="1252538" y="1981200"/>
            <a:ext cx="4843462" cy="4114800"/>
          </a:xfrm>
        </p:spPr>
        <p:txBody>
          <a:bodyPr/>
          <a:lstStyle/>
          <a:p>
            <a:pPr>
              <a:buFont typeface="Monotype Sorts" pitchFamily="2" charset="2"/>
              <a:buNone/>
            </a:pPr>
            <a:r>
              <a:rPr lang="en-US"/>
              <a:t>SO ONE OF THE MAJOR PROBLEM AREAS IN THE HEALTH-CARE SYSTEM TODAY IS THAT OUR HEALTH CARE ORGANIZATION HAS NOT ADAPTED TO THE CHANGING NATURE OF DISEASE.</a:t>
            </a:r>
          </a:p>
        </p:txBody>
      </p:sp>
      <p:pic>
        <p:nvPicPr>
          <p:cNvPr id="20484" name="Picture 4"/>
          <p:cNvPicPr>
            <a:picLocks noChangeAspect="1" noChangeArrowheads="1"/>
          </p:cNvPicPr>
          <p:nvPr/>
        </p:nvPicPr>
        <p:blipFill>
          <a:blip r:embed="rId3" cstate="print"/>
          <a:srcRect/>
          <a:stretch>
            <a:fillRect/>
          </a:stretch>
        </p:blipFill>
        <p:spPr bwMode="auto">
          <a:xfrm>
            <a:off x="6096000" y="2514600"/>
            <a:ext cx="2819400" cy="3581400"/>
          </a:xfrm>
          <a:prstGeom prst="rect">
            <a:avLst/>
          </a:prstGeom>
          <a:noFill/>
          <a:ln w="12700">
            <a:noFill/>
            <a:miter lim="800000"/>
            <a:headEnd type="none" w="sm" len="sm"/>
            <a:tailEnd type="none" w="sm" len="sm"/>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SOCIAL FACTORS IN ILLNESS</a:t>
            </a:r>
          </a:p>
        </p:txBody>
      </p:sp>
      <p:sp>
        <p:nvSpPr>
          <p:cNvPr id="21507" name="Rectangle 3"/>
          <p:cNvSpPr>
            <a:spLocks noGrp="1" noChangeArrowheads="1"/>
          </p:cNvSpPr>
          <p:nvPr>
            <p:ph type="body" idx="1"/>
          </p:nvPr>
        </p:nvSpPr>
        <p:spPr/>
        <p:txBody>
          <a:bodyPr/>
          <a:lstStyle/>
          <a:p>
            <a:pPr lvl="1"/>
            <a:r>
              <a:rPr lang="en-US" dirty="0"/>
              <a:t>SOCIOECONOMIC </a:t>
            </a:r>
            <a:r>
              <a:rPr lang="en-US" dirty="0" smtClean="0"/>
              <a:t>STATUS (SES)</a:t>
            </a:r>
            <a:endParaRPr lang="en-US" dirty="0"/>
          </a:p>
          <a:p>
            <a:pPr lvl="1"/>
            <a:r>
              <a:rPr lang="en-US" dirty="0"/>
              <a:t>SEX</a:t>
            </a:r>
          </a:p>
          <a:p>
            <a:pPr lvl="1"/>
            <a:r>
              <a:rPr lang="en-US" dirty="0"/>
              <a:t>RACE</a:t>
            </a:r>
          </a:p>
          <a:p>
            <a:pPr lvl="1"/>
            <a:r>
              <a:rPr lang="en-US" dirty="0"/>
              <a:t>LIFE-STYLE FACTORS</a:t>
            </a:r>
          </a:p>
        </p:txBody>
      </p:sp>
      <p:pic>
        <p:nvPicPr>
          <p:cNvPr id="21508" name="Picture 4"/>
          <p:cNvPicPr>
            <a:picLocks noChangeAspect="1" noChangeArrowheads="1"/>
          </p:cNvPicPr>
          <p:nvPr/>
        </p:nvPicPr>
        <p:blipFill>
          <a:blip r:embed="rId3" cstate="print"/>
          <a:srcRect/>
          <a:stretch>
            <a:fillRect/>
          </a:stretch>
        </p:blipFill>
        <p:spPr bwMode="auto">
          <a:xfrm>
            <a:off x="6530975" y="2819400"/>
            <a:ext cx="2212975" cy="3657600"/>
          </a:xfrm>
          <a:prstGeom prst="rect">
            <a:avLst/>
          </a:prstGeom>
          <a:noFill/>
          <a:ln w="12700">
            <a:noFill/>
            <a:miter lim="800000"/>
            <a:headEnd type="none" w="sm" len="sm"/>
            <a:tailEnd type="none" w="sm" len="sm"/>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SOCIOECONOMIC STATUS</a:t>
            </a:r>
          </a:p>
        </p:txBody>
      </p:sp>
      <p:sp>
        <p:nvSpPr>
          <p:cNvPr id="22531" name="Rectangle 3"/>
          <p:cNvSpPr>
            <a:spLocks noGrp="1" noChangeArrowheads="1"/>
          </p:cNvSpPr>
          <p:nvPr>
            <p:ph type="body" idx="1"/>
          </p:nvPr>
        </p:nvSpPr>
        <p:spPr>
          <a:xfrm>
            <a:off x="1371600" y="1752600"/>
            <a:ext cx="7772400" cy="4114800"/>
          </a:xfrm>
        </p:spPr>
        <p:txBody>
          <a:bodyPr/>
          <a:lstStyle/>
          <a:p>
            <a:pPr>
              <a:buFont typeface="Monotype Sorts" pitchFamily="2" charset="2"/>
              <a:buNone/>
            </a:pPr>
            <a:r>
              <a:rPr lang="en-US" sz="2800" dirty="0"/>
              <a:t>THE EFFECT OF SES ON HEALTH IS VERY CLEAR: </a:t>
            </a:r>
            <a:r>
              <a:rPr lang="en-US" sz="2800" dirty="0" smtClean="0"/>
              <a:t>THOSE </a:t>
            </a:r>
            <a:r>
              <a:rPr lang="en-US" sz="2800" dirty="0"/>
              <a:t>WHO ARE LOWER ON SUCH THINGS AS INCOME, EDUCATIONAL ACHIEVEMENT, AND OCCUPATIONAL STATUS HAVE SUBSTANTIALLY HIGHER DISEASE RATES AND DEATH RATES THAN DO THEIR MORE AFFLUENT COUNTERPARTS.</a:t>
            </a:r>
            <a:r>
              <a:rPr lang="en-US" sz="2800" b="1"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a:t>SOCIOECONOMIC STATUS</a:t>
            </a:r>
          </a:p>
        </p:txBody>
      </p:sp>
      <p:sp>
        <p:nvSpPr>
          <p:cNvPr id="23555" name="Rectangle 3"/>
          <p:cNvSpPr>
            <a:spLocks noGrp="1" noChangeArrowheads="1"/>
          </p:cNvSpPr>
          <p:nvPr>
            <p:ph type="body" idx="1"/>
          </p:nvPr>
        </p:nvSpPr>
        <p:spPr>
          <a:xfrm>
            <a:off x="1143000" y="1524000"/>
            <a:ext cx="4724400" cy="4114800"/>
          </a:xfrm>
        </p:spPr>
        <p:txBody>
          <a:bodyPr/>
          <a:lstStyle/>
          <a:p>
            <a:pPr>
              <a:buFont typeface="Monotype Sorts" pitchFamily="2" charset="2"/>
              <a:buNone/>
            </a:pPr>
            <a:r>
              <a:rPr lang="en-US" sz="2800" dirty="0"/>
              <a:t>INCREASED SUSCEPTIBILITY TO DISEASE:  THE POOR LIVE UNDER LESS SANITARY CONDITIONS, HAVE LESS NUTRITIOUS DIETS, AND ARE LESS LIKELY TO TAKE PREVENTIVE HEALTH ACTIONS.</a:t>
            </a:r>
            <a:r>
              <a:rPr lang="en-US" sz="2800" b="1" dirty="0"/>
              <a:t> </a:t>
            </a:r>
          </a:p>
        </p:txBody>
      </p:sp>
      <p:pic>
        <p:nvPicPr>
          <p:cNvPr id="23556" name="Picture 4"/>
          <p:cNvPicPr>
            <a:picLocks noChangeAspect="1" noChangeArrowheads="1"/>
          </p:cNvPicPr>
          <p:nvPr/>
        </p:nvPicPr>
        <p:blipFill>
          <a:blip r:embed="rId3" cstate="print"/>
          <a:srcRect/>
          <a:stretch>
            <a:fillRect/>
          </a:stretch>
        </p:blipFill>
        <p:spPr bwMode="auto">
          <a:xfrm>
            <a:off x="5945188" y="1752600"/>
            <a:ext cx="2855912" cy="4581525"/>
          </a:xfrm>
          <a:prstGeom prst="rect">
            <a:avLst/>
          </a:prstGeom>
          <a:noFill/>
          <a:ln w="12700">
            <a:noFill/>
            <a:miter lim="800000"/>
            <a:headEnd type="none" w="sm" len="sm"/>
            <a:tailEnd type="none" w="sm" len="sm"/>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917950" y="0"/>
            <a:ext cx="5226050" cy="6858000"/>
          </a:xfrm>
          <a:prstGeom prst="rect">
            <a:avLst/>
          </a:prstGeom>
          <a:noFill/>
          <a:ln w="12700">
            <a:noFill/>
            <a:miter lim="800000"/>
            <a:headEnd type="none" w="sm" len="sm"/>
            <a:tailEnd type="none" w="sm" len="sm"/>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t>SOCIOECONOMIC STATUS</a:t>
            </a:r>
          </a:p>
        </p:txBody>
      </p:sp>
      <p:sp>
        <p:nvSpPr>
          <p:cNvPr id="24579" name="Rectangle 3"/>
          <p:cNvSpPr>
            <a:spLocks noGrp="1" noChangeArrowheads="1"/>
          </p:cNvSpPr>
          <p:nvPr>
            <p:ph type="body" idx="1"/>
          </p:nvPr>
        </p:nvSpPr>
        <p:spPr/>
        <p:txBody>
          <a:bodyPr/>
          <a:lstStyle/>
          <a:p>
            <a:pPr>
              <a:buFont typeface="Monotype Sorts" pitchFamily="2" charset="2"/>
              <a:buNone/>
            </a:pPr>
            <a:r>
              <a:rPr lang="en-US" sz="2800" dirty="0"/>
              <a:t>REGARDING INFANT MORTALITY, POOR WOMEN ARE LESS LIKELY TO HAVE PRENATAL CHECKUPS AND MORE LIKELY TO HAVE POOR DIETS THAT RESULT IN INFANTS WITH LOW BIRTH WEIGHTS.</a:t>
            </a:r>
          </a:p>
        </p:txBody>
      </p:sp>
      <p:pic>
        <p:nvPicPr>
          <p:cNvPr id="24580" name="Picture 4"/>
          <p:cNvPicPr>
            <a:picLocks noChangeAspect="1" noChangeArrowheads="1"/>
          </p:cNvPicPr>
          <p:nvPr/>
        </p:nvPicPr>
        <p:blipFill>
          <a:blip r:embed="rId3" cstate="print"/>
          <a:srcRect/>
          <a:stretch>
            <a:fillRect/>
          </a:stretch>
        </p:blipFill>
        <p:spPr bwMode="auto">
          <a:xfrm>
            <a:off x="5791200" y="4267200"/>
            <a:ext cx="2733675" cy="2146300"/>
          </a:xfrm>
          <a:prstGeom prst="rect">
            <a:avLst/>
          </a:prstGeom>
          <a:noFill/>
          <a:ln w="12700">
            <a:noFill/>
            <a:miter lim="800000"/>
            <a:headEnd type="none" w="sm" len="sm"/>
            <a:tailEnd type="none" w="sm" len="sm"/>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a:t>SOCIOECONOMIC STATUS</a:t>
            </a:r>
          </a:p>
        </p:txBody>
      </p:sp>
      <p:sp>
        <p:nvSpPr>
          <p:cNvPr id="8195" name="Rectangle 3"/>
          <p:cNvSpPr>
            <a:spLocks noGrp="1" noChangeArrowheads="1"/>
          </p:cNvSpPr>
          <p:nvPr>
            <p:ph type="body" idx="1"/>
          </p:nvPr>
        </p:nvSpPr>
        <p:spPr/>
        <p:txBody>
          <a:bodyPr/>
          <a:lstStyle/>
          <a:p>
            <a:pPr>
              <a:buFont typeface="Monotype Sorts" pitchFamily="2" charset="2"/>
              <a:buNone/>
            </a:pPr>
            <a:r>
              <a:rPr lang="en-US" sz="2800" dirty="0"/>
              <a:t>FINALLY THE MEDICAL CARE THAT THE POOR DO RECEIVE IS LIKELY TO BE OF LOWER QUALITY.  NOT ALL ELIGIBLE FOR MEDICAID, STILL SOME OUT OF POCKET COSTS.</a:t>
            </a:r>
          </a:p>
        </p:txBody>
      </p:sp>
      <p:pic>
        <p:nvPicPr>
          <p:cNvPr id="8196" name="Picture 4"/>
          <p:cNvPicPr>
            <a:picLocks noChangeAspect="1" noChangeArrowheads="1"/>
          </p:cNvPicPr>
          <p:nvPr/>
        </p:nvPicPr>
        <p:blipFill>
          <a:blip r:embed="rId3" cstate="print"/>
          <a:srcRect/>
          <a:stretch>
            <a:fillRect/>
          </a:stretch>
        </p:blipFill>
        <p:spPr bwMode="auto">
          <a:xfrm>
            <a:off x="6172200" y="3962400"/>
            <a:ext cx="2181225" cy="2352675"/>
          </a:xfrm>
          <a:prstGeom prst="rect">
            <a:avLst/>
          </a:prstGeom>
          <a:noFill/>
          <a:ln w="12700">
            <a:noFill/>
            <a:miter lim="800000"/>
            <a:headEnd type="none" w="sm" len="sm"/>
            <a:tailEnd type="none" w="sm" len="sm"/>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t>SOCIOECONOMIC STATUS</a:t>
            </a:r>
          </a:p>
        </p:txBody>
      </p:sp>
      <p:sp>
        <p:nvSpPr>
          <p:cNvPr id="25603" name="Rectangle 3"/>
          <p:cNvSpPr>
            <a:spLocks noGrp="1" noChangeArrowheads="1"/>
          </p:cNvSpPr>
          <p:nvPr>
            <p:ph type="body" idx="1"/>
          </p:nvPr>
        </p:nvSpPr>
        <p:spPr>
          <a:xfrm>
            <a:off x="1066800" y="1981200"/>
            <a:ext cx="7772400" cy="4114800"/>
          </a:xfrm>
        </p:spPr>
        <p:txBody>
          <a:bodyPr/>
          <a:lstStyle/>
          <a:p>
            <a:pPr>
              <a:buFont typeface="Monotype Sorts" pitchFamily="2" charset="2"/>
              <a:buNone/>
            </a:pPr>
            <a:r>
              <a:rPr lang="en-US" sz="2800" dirty="0"/>
              <a:t>THEY ARE MORE LIKELY TO BE TREATED IN A HOSPITAL EMERGENCY ROOM WHERE CONTINUITY OF CARE, FOLLOW-UP TREATMENT, AND PATIENT EDUCATION ARE LESS COMMON THAN IN A PHYSICIAN'S OFFICE.</a:t>
            </a:r>
            <a:endParaRPr lang="en-US" sz="2800" b="1" dirty="0"/>
          </a:p>
        </p:txBody>
      </p:sp>
      <p:pic>
        <p:nvPicPr>
          <p:cNvPr id="25604" name="Picture 4"/>
          <p:cNvPicPr>
            <a:picLocks noChangeAspect="1" noChangeArrowheads="1"/>
          </p:cNvPicPr>
          <p:nvPr/>
        </p:nvPicPr>
        <p:blipFill>
          <a:blip r:embed="rId3" cstate="print"/>
          <a:srcRect/>
          <a:stretch>
            <a:fillRect/>
          </a:stretch>
        </p:blipFill>
        <p:spPr bwMode="auto">
          <a:xfrm>
            <a:off x="5562600" y="4343400"/>
            <a:ext cx="3038475" cy="2031292"/>
          </a:xfrm>
          <a:prstGeom prst="rect">
            <a:avLst/>
          </a:prstGeom>
          <a:noFill/>
          <a:ln w="12700">
            <a:noFill/>
            <a:miter lim="800000"/>
            <a:headEnd type="none" w="sm" len="sm"/>
            <a:tailEnd type="none" w="sm" len="sm"/>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Infant Deaths per 100,000</a:t>
            </a:r>
          </a:p>
        </p:txBody>
      </p:sp>
      <p:graphicFrame>
        <p:nvGraphicFramePr>
          <p:cNvPr id="6" name="Object 3"/>
          <p:cNvGraphicFramePr>
            <a:graphicFrameLocks noGrp="1" noChangeAspect="1"/>
          </p:cNvGraphicFramePr>
          <p:nvPr>
            <p:ph type="chart" idx="1"/>
          </p:nvPr>
        </p:nvGraphicFramePr>
        <p:xfrm>
          <a:off x="1252538" y="1981200"/>
          <a:ext cx="7770812"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t>SEX</a:t>
            </a:r>
          </a:p>
        </p:txBody>
      </p:sp>
      <p:sp>
        <p:nvSpPr>
          <p:cNvPr id="27651" name="Rectangle 3"/>
          <p:cNvSpPr>
            <a:spLocks noGrp="1" noChangeArrowheads="1"/>
          </p:cNvSpPr>
          <p:nvPr>
            <p:ph type="body" idx="1"/>
          </p:nvPr>
        </p:nvSpPr>
        <p:spPr/>
        <p:txBody>
          <a:bodyPr/>
          <a:lstStyle/>
          <a:p>
            <a:pPr>
              <a:buFont typeface="Monotype Sorts" pitchFamily="2" charset="2"/>
              <a:buNone/>
            </a:pPr>
            <a:r>
              <a:rPr lang="en-US" sz="2800" dirty="0"/>
              <a:t>IF WE CONSIDER LONGEVITY AS THE KEY MEASURE OF HEALTH, WOMEN APPEAR TO BE HEALTHIER THAN MEN. </a:t>
            </a:r>
          </a:p>
        </p:txBody>
      </p:sp>
      <p:pic>
        <p:nvPicPr>
          <p:cNvPr id="27652" name="Picture 4"/>
          <p:cNvPicPr>
            <a:picLocks noChangeAspect="1" noChangeArrowheads="1"/>
          </p:cNvPicPr>
          <p:nvPr/>
        </p:nvPicPr>
        <p:blipFill>
          <a:blip r:embed="rId3" cstate="print"/>
          <a:srcRect/>
          <a:stretch>
            <a:fillRect/>
          </a:stretch>
        </p:blipFill>
        <p:spPr bwMode="auto">
          <a:xfrm>
            <a:off x="4114800" y="3581400"/>
            <a:ext cx="4019550" cy="2733675"/>
          </a:xfrm>
          <a:prstGeom prst="rect">
            <a:avLst/>
          </a:prstGeom>
          <a:noFill/>
          <a:ln w="12700">
            <a:noFill/>
            <a:miter lim="800000"/>
            <a:headEnd type="none" w="sm" len="sm"/>
            <a:tailEnd type="none" w="sm" len="sm"/>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t>SEX</a:t>
            </a:r>
          </a:p>
        </p:txBody>
      </p:sp>
      <p:sp>
        <p:nvSpPr>
          <p:cNvPr id="28675" name="Rectangle 3"/>
          <p:cNvSpPr>
            <a:spLocks noGrp="1" noChangeArrowheads="1"/>
          </p:cNvSpPr>
          <p:nvPr>
            <p:ph type="body" idx="1"/>
          </p:nvPr>
        </p:nvSpPr>
        <p:spPr>
          <a:xfrm>
            <a:off x="1371600" y="1524000"/>
            <a:ext cx="7772400" cy="4114800"/>
          </a:xfrm>
        </p:spPr>
        <p:txBody>
          <a:bodyPr/>
          <a:lstStyle/>
          <a:p>
            <a:pPr>
              <a:buFont typeface="Monotype Sorts" pitchFamily="2" charset="2"/>
              <a:buNone/>
            </a:pPr>
            <a:r>
              <a:rPr lang="en-US" sz="2800" dirty="0"/>
              <a:t>THE LIFE EXPECTANCY OF WOMEN TODAY IS SEVEN YEARS HIGHER THAN THAT OF MEN, COMPARED WITH ONLY THREE YEARS MORE AT THE TURN OF THE CENTURY.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Sex</a:t>
            </a:r>
          </a:p>
        </p:txBody>
      </p:sp>
      <p:sp>
        <p:nvSpPr>
          <p:cNvPr id="32771" name="Rectangle 3"/>
          <p:cNvSpPr>
            <a:spLocks noGrp="1" noChangeArrowheads="1"/>
          </p:cNvSpPr>
          <p:nvPr>
            <p:ph type="body" idx="1"/>
          </p:nvPr>
        </p:nvSpPr>
        <p:spPr/>
        <p:txBody>
          <a:bodyPr/>
          <a:lstStyle/>
          <a:p>
            <a:pPr>
              <a:buFont typeface="Monotype Sorts" pitchFamily="2" charset="2"/>
              <a:buNone/>
            </a:pPr>
            <a:r>
              <a:rPr lang="en-US" sz="2800" dirty="0"/>
              <a:t>WOMEN ALSO HAVE LOWER RATES OF MOST SERIOUS CHRONIC ILLNESSES.  WHAT ACCOUNTS FOR THESE DIFFENCES?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t>SEX</a:t>
            </a:r>
          </a:p>
        </p:txBody>
      </p:sp>
      <p:sp>
        <p:nvSpPr>
          <p:cNvPr id="29699" name="Rectangle 3"/>
          <p:cNvSpPr>
            <a:spLocks noGrp="1" noChangeArrowheads="1"/>
          </p:cNvSpPr>
          <p:nvPr>
            <p:ph type="body" idx="1"/>
          </p:nvPr>
        </p:nvSpPr>
        <p:spPr/>
        <p:txBody>
          <a:bodyPr/>
          <a:lstStyle/>
          <a:p>
            <a:pPr>
              <a:buFont typeface="Monotype Sorts" pitchFamily="2" charset="2"/>
              <a:buNone/>
            </a:pPr>
            <a:r>
              <a:rPr lang="en-US" sz="2800" dirty="0"/>
              <a:t>FIRST, IT MAY WELL BE THAT WOMEN ARE BIOLOGICALLY MORE CAPABLE OF SURVIVAL THAN ARE MEN.  MALES HAVE HIGHER DEATH RATES THAN FEMALES AT EVERY AGE, INCLUDING DEATHS OF FETUSES.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a:t>SEX</a:t>
            </a:r>
          </a:p>
        </p:txBody>
      </p:sp>
      <p:sp>
        <p:nvSpPr>
          <p:cNvPr id="31747" name="Rectangle 3"/>
          <p:cNvSpPr>
            <a:spLocks noGrp="1" noChangeArrowheads="1"/>
          </p:cNvSpPr>
          <p:nvPr>
            <p:ph type="body" idx="1"/>
          </p:nvPr>
        </p:nvSpPr>
        <p:spPr>
          <a:xfrm>
            <a:off x="1066800" y="1524000"/>
            <a:ext cx="8077200" cy="4114800"/>
          </a:xfrm>
        </p:spPr>
        <p:txBody>
          <a:bodyPr/>
          <a:lstStyle/>
          <a:p>
            <a:pPr>
              <a:buFont typeface="Monotype Sorts" pitchFamily="2" charset="2"/>
              <a:buNone/>
            </a:pPr>
            <a:r>
              <a:rPr lang="en-US" sz="2800" dirty="0"/>
              <a:t>HIGHER MORTALITY RATES AMONG MALES IS ALSO DUE TO TRADITIONAL SEX-ROLE DEFINITIONS THAT ENCOURAGE MALES TO BE AGGRESSIVE AND TO SEEK MORE STRESSFUL AND DANGEROUS OCCUPATIONS. </a:t>
            </a:r>
          </a:p>
        </p:txBody>
      </p:sp>
      <p:pic>
        <p:nvPicPr>
          <p:cNvPr id="31748" name="Picture 4"/>
          <p:cNvPicPr>
            <a:picLocks noChangeAspect="1" noChangeArrowheads="1"/>
          </p:cNvPicPr>
          <p:nvPr/>
        </p:nvPicPr>
        <p:blipFill>
          <a:blip r:embed="rId3" cstate="print"/>
          <a:srcRect/>
          <a:stretch>
            <a:fillRect/>
          </a:stretch>
        </p:blipFill>
        <p:spPr bwMode="auto">
          <a:xfrm>
            <a:off x="4648200" y="4038600"/>
            <a:ext cx="4048125" cy="2247900"/>
          </a:xfrm>
          <a:prstGeom prst="rect">
            <a:avLst/>
          </a:prstGeom>
          <a:noFill/>
          <a:ln w="12700">
            <a:noFill/>
            <a:miter lim="800000"/>
            <a:headEnd type="none" w="sm" len="sm"/>
            <a:tailEnd type="none" w="sm" len="sm"/>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Sex</a:t>
            </a:r>
          </a:p>
        </p:txBody>
      </p:sp>
      <p:sp>
        <p:nvSpPr>
          <p:cNvPr id="33795" name="Rectangle 3"/>
          <p:cNvSpPr>
            <a:spLocks noGrp="1" noChangeArrowheads="1"/>
          </p:cNvSpPr>
          <p:nvPr>
            <p:ph type="body" idx="1"/>
          </p:nvPr>
        </p:nvSpPr>
        <p:spPr>
          <a:xfrm>
            <a:off x="1143000" y="1524000"/>
            <a:ext cx="7772400" cy="4114800"/>
          </a:xfrm>
        </p:spPr>
        <p:txBody>
          <a:bodyPr/>
          <a:lstStyle/>
          <a:p>
            <a:pPr>
              <a:buFont typeface="Monotype Sorts" pitchFamily="2" charset="2"/>
              <a:buNone/>
            </a:pPr>
            <a:r>
              <a:rPr lang="en-US" sz="2800" dirty="0"/>
              <a:t>IN ADDITION, THE LIFE-STYLES OF AMERICAN MEN HAVE TRADITIONALLY BEEN LESS HEALTHY THAN THOSE OF WOMEN.  THEY SMOKE MORE, DRINK MORE, EAT MORE.</a:t>
            </a:r>
          </a:p>
        </p:txBody>
      </p:sp>
      <p:pic>
        <p:nvPicPr>
          <p:cNvPr id="33796" name="Picture 4"/>
          <p:cNvPicPr>
            <a:picLocks noChangeAspect="1" noChangeArrowheads="1"/>
          </p:cNvPicPr>
          <p:nvPr/>
        </p:nvPicPr>
        <p:blipFill>
          <a:blip r:embed="rId3" cstate="print"/>
          <a:srcRect/>
          <a:stretch>
            <a:fillRect/>
          </a:stretch>
        </p:blipFill>
        <p:spPr bwMode="auto">
          <a:xfrm>
            <a:off x="4876800" y="3733800"/>
            <a:ext cx="3495675" cy="2238375"/>
          </a:xfrm>
          <a:prstGeom prst="rect">
            <a:avLst/>
          </a:prstGeom>
          <a:noFill/>
          <a:ln w="12700">
            <a:noFill/>
            <a:miter lim="800000"/>
            <a:headEnd type="none" w="sm" len="sm"/>
            <a:tailEnd type="none" w="sm" len="sm"/>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ACUTE DISEASES</a:t>
            </a:r>
          </a:p>
        </p:txBody>
      </p:sp>
      <p:sp>
        <p:nvSpPr>
          <p:cNvPr id="6147" name="Rectangle 3"/>
          <p:cNvSpPr>
            <a:spLocks noGrp="1" noChangeArrowheads="1"/>
          </p:cNvSpPr>
          <p:nvPr>
            <p:ph type="body" idx="1"/>
          </p:nvPr>
        </p:nvSpPr>
        <p:spPr/>
        <p:txBody>
          <a:bodyPr/>
          <a:lstStyle/>
          <a:p>
            <a:pPr>
              <a:buFont typeface="Monotype Sorts" pitchFamily="2" charset="2"/>
              <a:buNone/>
            </a:pPr>
            <a:r>
              <a:rPr lang="en-US" dirty="0"/>
              <a:t>DISEASES WITH FAIRLY QUICK, AND SOMETIMES DRAMATIC AND </a:t>
            </a:r>
            <a:r>
              <a:rPr lang="en-US" dirty="0" smtClean="0"/>
              <a:t>INCAPACITATING </a:t>
            </a:r>
            <a:r>
              <a:rPr lang="en-US" dirty="0"/>
              <a:t>ONSET AND FROM WHICH A PERSON EITHER DIES OR RECOVERS.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Race</a:t>
            </a:r>
          </a:p>
        </p:txBody>
      </p:sp>
      <p:sp>
        <p:nvSpPr>
          <p:cNvPr id="34819" name="Rectangle 3"/>
          <p:cNvSpPr>
            <a:spLocks noGrp="1" noChangeArrowheads="1"/>
          </p:cNvSpPr>
          <p:nvPr>
            <p:ph type="body" idx="1"/>
          </p:nvPr>
        </p:nvSpPr>
        <p:spPr/>
        <p:txBody>
          <a:bodyPr/>
          <a:lstStyle/>
          <a:p>
            <a:pPr>
              <a:buFont typeface="Monotype Sorts" pitchFamily="2" charset="2"/>
              <a:buNone/>
            </a:pPr>
            <a:r>
              <a:rPr lang="en-US" sz="2800" dirty="0"/>
              <a:t>AFRICAN AMERICANS ARE AT A SERIOUS DISADVANTAGE WHEN IT COMES TO HEALTH, HAVING CONSIDERABLY HIGHER DEATH RATES, SHORTER LIFE EXPECTANCIES AND MORE LIFE-THREATENING HEALTH CONDITIONS.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Race </a:t>
            </a:r>
          </a:p>
        </p:txBody>
      </p:sp>
      <p:sp>
        <p:nvSpPr>
          <p:cNvPr id="35843" name="Rectangle 3"/>
          <p:cNvSpPr>
            <a:spLocks noGrp="1" noChangeArrowheads="1"/>
          </p:cNvSpPr>
          <p:nvPr>
            <p:ph type="body" idx="1"/>
          </p:nvPr>
        </p:nvSpPr>
        <p:spPr/>
        <p:txBody>
          <a:bodyPr/>
          <a:lstStyle/>
          <a:p>
            <a:pPr>
              <a:buFont typeface="Monotype Sorts" pitchFamily="2" charset="2"/>
              <a:buNone/>
            </a:pPr>
            <a:r>
              <a:rPr lang="en-US" sz="2800" dirty="0"/>
              <a:t>ONE MAJOR REASON FOR </a:t>
            </a:r>
            <a:r>
              <a:rPr lang="en-US" sz="2800" dirty="0" smtClean="0"/>
              <a:t>THIS </a:t>
            </a:r>
            <a:r>
              <a:rPr lang="en-US" sz="2800" dirty="0"/>
              <a:t>IS SES.  YET EVEN WHEN SES IS CONTROLLED, SOME RACIAL DIFFERENCES PERSIST.</a:t>
            </a:r>
          </a:p>
        </p:txBody>
      </p:sp>
      <p:pic>
        <p:nvPicPr>
          <p:cNvPr id="35844" name="Picture 4"/>
          <p:cNvPicPr>
            <a:picLocks noChangeAspect="1" noChangeArrowheads="1"/>
          </p:cNvPicPr>
          <p:nvPr/>
        </p:nvPicPr>
        <p:blipFill>
          <a:blip r:embed="rId3" cstate="print"/>
          <a:srcRect/>
          <a:stretch>
            <a:fillRect/>
          </a:stretch>
        </p:blipFill>
        <p:spPr bwMode="auto">
          <a:xfrm>
            <a:off x="5105400" y="3733800"/>
            <a:ext cx="3505200" cy="2693987"/>
          </a:xfrm>
          <a:prstGeom prst="rect">
            <a:avLst/>
          </a:prstGeom>
          <a:noFill/>
          <a:ln w="12700">
            <a:noFill/>
            <a:miter lim="800000"/>
            <a:headEnd type="none" w="sm" len="sm"/>
            <a:tailEnd type="none" w="sm" len="sm"/>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Race</a:t>
            </a:r>
          </a:p>
        </p:txBody>
      </p:sp>
      <p:sp>
        <p:nvSpPr>
          <p:cNvPr id="36867" name="Rectangle 3"/>
          <p:cNvSpPr>
            <a:spLocks noGrp="1" noChangeArrowheads="1"/>
          </p:cNvSpPr>
          <p:nvPr>
            <p:ph type="body" idx="1"/>
          </p:nvPr>
        </p:nvSpPr>
        <p:spPr/>
        <p:txBody>
          <a:bodyPr/>
          <a:lstStyle/>
          <a:p>
            <a:pPr>
              <a:buFont typeface="Monotype Sorts" pitchFamily="2" charset="2"/>
              <a:buNone/>
            </a:pPr>
            <a:r>
              <a:rPr lang="en-US" sz="2800" dirty="0"/>
              <a:t>ONE HYPOTHESIS IS THAT THE COMBINATION OF YEARS OF RACIAL OPPRESSION, POVERTY, AND PHYSICALLY DEMANDING OCCUPATIONS PROBABLY WORKS TO CAUSE ILLNESS.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Race</a:t>
            </a:r>
          </a:p>
        </p:txBody>
      </p:sp>
      <p:sp>
        <p:nvSpPr>
          <p:cNvPr id="37891" name="Rectangle 3"/>
          <p:cNvSpPr>
            <a:spLocks noGrp="1" noChangeArrowheads="1"/>
          </p:cNvSpPr>
          <p:nvPr>
            <p:ph type="body" idx="1"/>
          </p:nvPr>
        </p:nvSpPr>
        <p:spPr/>
        <p:txBody>
          <a:bodyPr/>
          <a:lstStyle/>
          <a:p>
            <a:pPr>
              <a:buFont typeface="Monotype Sorts" pitchFamily="2" charset="2"/>
              <a:buNone/>
            </a:pPr>
            <a:r>
              <a:rPr lang="en-US" sz="2800" dirty="0"/>
              <a:t>ALL OF THESE ARE RELATED TO STRESS, THIS STESS, IN TURN, PRODUCES GREATER SUSCEPTIBILITY TO DISEASE.</a:t>
            </a:r>
          </a:p>
        </p:txBody>
      </p:sp>
      <p:pic>
        <p:nvPicPr>
          <p:cNvPr id="37892" name="Picture 4"/>
          <p:cNvPicPr>
            <a:picLocks noChangeAspect="1" noChangeArrowheads="1"/>
          </p:cNvPicPr>
          <p:nvPr/>
        </p:nvPicPr>
        <p:blipFill>
          <a:blip r:embed="rId3" cstate="print"/>
          <a:srcRect/>
          <a:stretch>
            <a:fillRect/>
          </a:stretch>
        </p:blipFill>
        <p:spPr bwMode="auto">
          <a:xfrm>
            <a:off x="4038600" y="3581400"/>
            <a:ext cx="3505200" cy="2693987"/>
          </a:xfrm>
          <a:prstGeom prst="rect">
            <a:avLst/>
          </a:prstGeom>
          <a:noFill/>
          <a:ln w="12700">
            <a:noFill/>
            <a:miter lim="800000"/>
            <a:headEnd type="none" w="sm" len="sm"/>
            <a:tailEnd type="none" w="sm" len="sm"/>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Race</a:t>
            </a:r>
          </a:p>
        </p:txBody>
      </p:sp>
      <p:sp>
        <p:nvSpPr>
          <p:cNvPr id="38915" name="Rectangle 3"/>
          <p:cNvSpPr>
            <a:spLocks noGrp="1" noChangeArrowheads="1"/>
          </p:cNvSpPr>
          <p:nvPr>
            <p:ph type="body" idx="1"/>
          </p:nvPr>
        </p:nvSpPr>
        <p:spPr/>
        <p:txBody>
          <a:bodyPr/>
          <a:lstStyle/>
          <a:p>
            <a:pPr>
              <a:buFont typeface="Monotype Sorts" pitchFamily="2" charset="2"/>
              <a:buNone/>
            </a:pPr>
            <a:r>
              <a:rPr lang="en-US" sz="2800" dirty="0"/>
              <a:t>NATIVE AMERICAN, ESPECIALLY THOSE ON RESERVATIONS, HAVE DISPROPORTIONATELY HIGH MORTALITY RATES.</a:t>
            </a:r>
            <a:endParaRPr lang="en-US" sz="2800" b="1" dirty="0"/>
          </a:p>
        </p:txBody>
      </p:sp>
      <p:pic>
        <p:nvPicPr>
          <p:cNvPr id="38916" name="Picture 4"/>
          <p:cNvPicPr>
            <a:picLocks noChangeAspect="1" noChangeArrowheads="1"/>
          </p:cNvPicPr>
          <p:nvPr/>
        </p:nvPicPr>
        <p:blipFill>
          <a:blip r:embed="rId3" cstate="print"/>
          <a:srcRect/>
          <a:stretch>
            <a:fillRect/>
          </a:stretch>
        </p:blipFill>
        <p:spPr bwMode="auto">
          <a:xfrm>
            <a:off x="3276600" y="3733800"/>
            <a:ext cx="4876800" cy="2695575"/>
          </a:xfrm>
          <a:prstGeom prst="rect">
            <a:avLst/>
          </a:prstGeom>
          <a:noFill/>
          <a:ln w="12700">
            <a:noFill/>
            <a:miter lim="800000"/>
            <a:headEnd type="none" w="sm" len="sm"/>
            <a:tailEnd type="none" w="sm" len="sm"/>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Race</a:t>
            </a:r>
          </a:p>
        </p:txBody>
      </p:sp>
      <p:sp>
        <p:nvSpPr>
          <p:cNvPr id="39941" name="Rectangle 5"/>
          <p:cNvSpPr>
            <a:spLocks noGrp="1" noChangeArrowheads="1"/>
          </p:cNvSpPr>
          <p:nvPr>
            <p:ph type="body" idx="1"/>
          </p:nvPr>
        </p:nvSpPr>
        <p:spPr>
          <a:xfrm>
            <a:off x="1371600" y="1981200"/>
            <a:ext cx="7543800" cy="4114800"/>
          </a:xfrm>
          <a:noFill/>
          <a:ln/>
        </p:spPr>
        <p:txBody>
          <a:bodyPr/>
          <a:lstStyle/>
          <a:p>
            <a:pPr>
              <a:buFont typeface="Monotype Sorts" pitchFamily="2" charset="2"/>
              <a:buNone/>
            </a:pPr>
            <a:r>
              <a:rPr lang="en-US" sz="2800" dirty="0"/>
              <a:t>MUCH IS DUE TO HIGH RATES OF ACCIDENTS, SUICIDE, ALCOHOLISM CAUSED BY PROBLEMS OF POVERTY, UNEMPLOYMENT, AND CULTURAL DISINTEGRATION.</a:t>
            </a:r>
            <a:endParaRPr lang="en-US"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Life-style Factors</a:t>
            </a:r>
          </a:p>
        </p:txBody>
      </p:sp>
      <p:sp>
        <p:nvSpPr>
          <p:cNvPr id="40963" name="Rectangle 3"/>
          <p:cNvSpPr>
            <a:spLocks noGrp="1" noChangeArrowheads="1"/>
          </p:cNvSpPr>
          <p:nvPr>
            <p:ph type="body" idx="1"/>
          </p:nvPr>
        </p:nvSpPr>
        <p:spPr>
          <a:xfrm>
            <a:off x="1252538" y="1981200"/>
            <a:ext cx="4233862" cy="4114800"/>
          </a:xfrm>
        </p:spPr>
        <p:txBody>
          <a:bodyPr/>
          <a:lstStyle/>
          <a:p>
            <a:pPr>
              <a:buFont typeface="Monotype Sorts" pitchFamily="2" charset="2"/>
              <a:buNone/>
            </a:pPr>
            <a:r>
              <a:rPr lang="en-US" sz="2800" dirty="0"/>
              <a:t>IT IS ESTIMATED THAT BETWEEN 70 AND 90% OF ALL HUMAN CANCERS ARE CAUSED IN PART BY ENVIRONMENTAL CONDITIONS, SUCH AS POLLUTION IN THE WATER, SOIL AND AIR. </a:t>
            </a:r>
          </a:p>
        </p:txBody>
      </p:sp>
      <p:pic>
        <p:nvPicPr>
          <p:cNvPr id="40964" name="Picture 4"/>
          <p:cNvPicPr>
            <a:picLocks noChangeAspect="1" noChangeArrowheads="1"/>
          </p:cNvPicPr>
          <p:nvPr/>
        </p:nvPicPr>
        <p:blipFill>
          <a:blip r:embed="rId3" cstate="print"/>
          <a:srcRect/>
          <a:stretch>
            <a:fillRect/>
          </a:stretch>
        </p:blipFill>
        <p:spPr bwMode="auto">
          <a:xfrm>
            <a:off x="5486400" y="2971800"/>
            <a:ext cx="3429000" cy="2322512"/>
          </a:xfrm>
          <a:prstGeom prst="rect">
            <a:avLst/>
          </a:prstGeom>
          <a:noFill/>
          <a:ln w="12700">
            <a:noFill/>
            <a:miter lim="800000"/>
            <a:headEnd type="none" w="sm" len="sm"/>
            <a:tailEnd type="none" w="sm" len="sm"/>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Life-style Factors</a:t>
            </a:r>
          </a:p>
        </p:txBody>
      </p:sp>
      <p:sp>
        <p:nvSpPr>
          <p:cNvPr id="41987" name="Rectangle 3"/>
          <p:cNvSpPr>
            <a:spLocks noGrp="1" noChangeArrowheads="1"/>
          </p:cNvSpPr>
          <p:nvPr>
            <p:ph type="body" idx="1"/>
          </p:nvPr>
        </p:nvSpPr>
        <p:spPr/>
        <p:txBody>
          <a:bodyPr/>
          <a:lstStyle/>
          <a:p>
            <a:pPr>
              <a:buFont typeface="Monotype Sorts" pitchFamily="2" charset="2"/>
              <a:buNone/>
            </a:pPr>
            <a:r>
              <a:rPr lang="en-US" sz="2800" dirty="0"/>
              <a:t>INDUSTRIALIZATION HAS UNQUESTIONABLY IMPROVED OUR LIVES, BUT IT HAS ALSO CREATED HEALTH HAZARDS LARGELY UNKNOWN IN PREINDUSTRIAL SOCIETIES AND THAT CONTRIBUTE TO DEATH AND MISERY.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Life-style Factors</a:t>
            </a:r>
          </a:p>
        </p:txBody>
      </p:sp>
      <p:sp>
        <p:nvSpPr>
          <p:cNvPr id="43011" name="Rectangle 3"/>
          <p:cNvSpPr>
            <a:spLocks noGrp="1" noChangeArrowheads="1"/>
          </p:cNvSpPr>
          <p:nvPr>
            <p:ph type="body" idx="1"/>
          </p:nvPr>
        </p:nvSpPr>
        <p:spPr/>
        <p:txBody>
          <a:bodyPr/>
          <a:lstStyle/>
          <a:p>
            <a:pPr>
              <a:buFont typeface="Monotype Sorts" pitchFamily="2" charset="2"/>
              <a:buNone/>
            </a:pPr>
            <a:r>
              <a:rPr lang="en-US" sz="2800" dirty="0"/>
              <a:t>OCCUPATIONAL STRESS IS LINKED TO HEART DISEASE AND HYPERTENSION.  UNEMPLOYMENT, OR EVEN THE THREAT OF IT, IS ASSOCIATED WITH MANY PHYSICAL AND MENTAL DISORDERS.</a:t>
            </a:r>
          </a:p>
        </p:txBody>
      </p:sp>
      <p:pic>
        <p:nvPicPr>
          <p:cNvPr id="43012" name="Picture 4"/>
          <p:cNvPicPr>
            <a:picLocks noChangeAspect="1" noChangeArrowheads="1"/>
          </p:cNvPicPr>
          <p:nvPr/>
        </p:nvPicPr>
        <p:blipFill>
          <a:blip r:embed="rId3" cstate="print"/>
          <a:srcRect/>
          <a:stretch>
            <a:fillRect/>
          </a:stretch>
        </p:blipFill>
        <p:spPr bwMode="auto">
          <a:xfrm>
            <a:off x="6553200" y="4343400"/>
            <a:ext cx="2057400" cy="1828800"/>
          </a:xfrm>
          <a:prstGeom prst="rect">
            <a:avLst/>
          </a:prstGeom>
          <a:noFill/>
          <a:ln w="12700">
            <a:noFill/>
            <a:miter lim="800000"/>
            <a:headEnd type="none" w="sm" len="sm"/>
            <a:tailEnd type="none" w="sm" len="sm"/>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Life-style Factors</a:t>
            </a:r>
          </a:p>
        </p:txBody>
      </p:sp>
      <p:sp>
        <p:nvSpPr>
          <p:cNvPr id="44035" name="Rectangle 3"/>
          <p:cNvSpPr>
            <a:spLocks noGrp="1" noChangeArrowheads="1"/>
          </p:cNvSpPr>
          <p:nvPr>
            <p:ph type="body" idx="1"/>
          </p:nvPr>
        </p:nvSpPr>
        <p:spPr/>
        <p:txBody>
          <a:bodyPr/>
          <a:lstStyle/>
          <a:p>
            <a:pPr>
              <a:buFont typeface="Monotype Sorts" pitchFamily="2" charset="2"/>
              <a:buNone/>
            </a:pPr>
            <a:r>
              <a:rPr lang="en-US" sz="2800" dirty="0"/>
              <a:t>THE USE OF ALCOHOL, TOBACCO, AND OTHER DRUGS CAN ALSO CAUSE SERIOUS HEALTH PROBLEMS.</a:t>
            </a:r>
          </a:p>
        </p:txBody>
      </p:sp>
      <p:pic>
        <p:nvPicPr>
          <p:cNvPr id="44037" name="Picture 5"/>
          <p:cNvPicPr>
            <a:picLocks noChangeAspect="1" noChangeArrowheads="1"/>
          </p:cNvPicPr>
          <p:nvPr/>
        </p:nvPicPr>
        <p:blipFill>
          <a:blip r:embed="rId3" cstate="print"/>
          <a:srcRect/>
          <a:stretch>
            <a:fillRect/>
          </a:stretch>
        </p:blipFill>
        <p:spPr bwMode="auto">
          <a:xfrm>
            <a:off x="5486400" y="3454464"/>
            <a:ext cx="3276600" cy="2912997"/>
          </a:xfrm>
          <a:prstGeom prst="rect">
            <a:avLst/>
          </a:prstGeom>
          <a:noFill/>
          <a:ln w="12700">
            <a:noFill/>
            <a:miter lim="800000"/>
            <a:headEnd type="none" w="sm" len="sm"/>
            <a:tailEnd type="none" w="sm" len="sm"/>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CHRONIC DISEASES</a:t>
            </a:r>
          </a:p>
        </p:txBody>
      </p:sp>
      <p:sp>
        <p:nvSpPr>
          <p:cNvPr id="7171" name="Rectangle 3"/>
          <p:cNvSpPr>
            <a:spLocks noGrp="1" noChangeArrowheads="1"/>
          </p:cNvSpPr>
          <p:nvPr>
            <p:ph type="body" idx="1"/>
          </p:nvPr>
        </p:nvSpPr>
        <p:spPr/>
        <p:txBody>
          <a:bodyPr/>
          <a:lstStyle/>
          <a:p>
            <a:pPr>
              <a:buFont typeface="Monotype Sorts" pitchFamily="2" charset="2"/>
              <a:buNone/>
            </a:pPr>
            <a:r>
              <a:rPr lang="en-US"/>
              <a:t>PROGRESS OVER A LONG PERIOD OF TIME AND OFTEN EXIST LONG BEFORE THEY ARE DETECTED.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Life-style Factors</a:t>
            </a:r>
          </a:p>
        </p:txBody>
      </p:sp>
      <p:sp>
        <p:nvSpPr>
          <p:cNvPr id="92163" name="Rectangle 3"/>
          <p:cNvSpPr>
            <a:spLocks noGrp="1" noChangeArrowheads="1"/>
          </p:cNvSpPr>
          <p:nvPr>
            <p:ph type="body" idx="1"/>
          </p:nvPr>
        </p:nvSpPr>
        <p:spPr/>
        <p:txBody>
          <a:bodyPr/>
          <a:lstStyle/>
          <a:p>
            <a:pPr>
              <a:buFont typeface="Monotype Sorts" pitchFamily="2" charset="2"/>
              <a:buNone/>
            </a:pPr>
            <a:r>
              <a:rPr lang="en-US" sz="2800" dirty="0"/>
              <a:t>THERE EVEN APPEARS TO BE AN ASSOCIATION BETWEEN HEALTH AND THE QUALITY OF A PERSON'S FAMILY LIFE.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Life-style Factors</a:t>
            </a:r>
          </a:p>
        </p:txBody>
      </p:sp>
      <p:sp>
        <p:nvSpPr>
          <p:cNvPr id="45059" name="Rectangle 3"/>
          <p:cNvSpPr>
            <a:spLocks noGrp="1" noChangeArrowheads="1"/>
          </p:cNvSpPr>
          <p:nvPr>
            <p:ph type="body" idx="1"/>
          </p:nvPr>
        </p:nvSpPr>
        <p:spPr/>
        <p:txBody>
          <a:bodyPr/>
          <a:lstStyle/>
          <a:p>
            <a:pPr>
              <a:buFont typeface="Monotype Sorts" pitchFamily="2" charset="2"/>
              <a:buNone/>
            </a:pPr>
            <a:r>
              <a:rPr lang="en-US" sz="2800" dirty="0"/>
              <a:t>PEOPLE WHO ARE MARRIED AND HAVE CHILDREN ARE HEALTHIER THAN PEOPLE WHO ARE SINGLE AND HAVE NO CHILDREN.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Life-style Factors</a:t>
            </a:r>
          </a:p>
        </p:txBody>
      </p:sp>
      <p:sp>
        <p:nvSpPr>
          <p:cNvPr id="46083" name="Rectangle 3"/>
          <p:cNvSpPr>
            <a:spLocks noGrp="1" noChangeArrowheads="1"/>
          </p:cNvSpPr>
          <p:nvPr>
            <p:ph type="body" idx="1"/>
          </p:nvPr>
        </p:nvSpPr>
        <p:spPr/>
        <p:txBody>
          <a:bodyPr/>
          <a:lstStyle/>
          <a:p>
            <a:pPr>
              <a:buFont typeface="Monotype Sorts" pitchFamily="2" charset="2"/>
              <a:buNone/>
            </a:pPr>
            <a:r>
              <a:rPr lang="en-US" sz="2800" dirty="0"/>
              <a:t>ANY OVERALL SOLUTION TO HEALTH PROBLEMS MUST TAKE INTO ACCOUNT THE WAYS IN WHICH PEOPLE'S LIVES CAN BE CHANGED TO IMPROVE THEIR HEALTH. </a:t>
            </a:r>
          </a:p>
        </p:txBody>
      </p:sp>
      <p:pic>
        <p:nvPicPr>
          <p:cNvPr id="46084" name="Picture 4"/>
          <p:cNvPicPr>
            <a:picLocks noChangeAspect="1" noChangeArrowheads="1"/>
          </p:cNvPicPr>
          <p:nvPr/>
        </p:nvPicPr>
        <p:blipFill>
          <a:blip r:embed="rId3" cstate="print"/>
          <a:srcRect/>
          <a:stretch>
            <a:fillRect/>
          </a:stretch>
        </p:blipFill>
        <p:spPr bwMode="auto">
          <a:xfrm>
            <a:off x="5638800" y="3962400"/>
            <a:ext cx="2590800" cy="2303462"/>
          </a:xfrm>
          <a:prstGeom prst="rect">
            <a:avLst/>
          </a:prstGeom>
          <a:noFill/>
          <a:ln w="12700">
            <a:noFill/>
            <a:miter lim="800000"/>
            <a:headEnd type="none" w="sm" len="sm"/>
            <a:tailEnd type="none" w="sm" len="sm"/>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Life-style Factors</a:t>
            </a:r>
          </a:p>
        </p:txBody>
      </p:sp>
      <p:sp>
        <p:nvSpPr>
          <p:cNvPr id="47107" name="Rectangle 3"/>
          <p:cNvSpPr>
            <a:spLocks noGrp="1" noChangeArrowheads="1"/>
          </p:cNvSpPr>
          <p:nvPr>
            <p:ph type="body" idx="1"/>
          </p:nvPr>
        </p:nvSpPr>
        <p:spPr/>
        <p:txBody>
          <a:bodyPr/>
          <a:lstStyle/>
          <a:p>
            <a:pPr>
              <a:buFont typeface="Monotype Sorts" pitchFamily="2" charset="2"/>
              <a:buNone/>
            </a:pPr>
            <a:r>
              <a:rPr lang="en-US" sz="2800" dirty="0"/>
              <a:t>WE COULD GO ON AT LENGTH ON THIS TOPIC, BUT THE POINT SHOULD BE CLEAR: THERE ARE MANY ELEMENTS OF OUR LIFE-STYLE THAT ADVERSELY AFFECT OUR HEALTH.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Problems in the Health Care System:</a:t>
            </a:r>
          </a:p>
        </p:txBody>
      </p:sp>
      <p:sp>
        <p:nvSpPr>
          <p:cNvPr id="48131" name="Rectangle 3"/>
          <p:cNvSpPr>
            <a:spLocks noGrp="1" noChangeArrowheads="1"/>
          </p:cNvSpPr>
          <p:nvPr>
            <p:ph type="body" idx="1"/>
          </p:nvPr>
        </p:nvSpPr>
        <p:spPr/>
        <p:txBody>
          <a:bodyPr/>
          <a:lstStyle/>
          <a:p>
            <a:pPr lvl="1"/>
            <a:r>
              <a:rPr lang="en-US" dirty="0"/>
              <a:t>RISING COSTS </a:t>
            </a:r>
          </a:p>
          <a:p>
            <a:pPr lvl="1"/>
            <a:r>
              <a:rPr lang="en-US" dirty="0"/>
              <a:t>A LACK OF ACCESS TO HEALTH CARE FOR </a:t>
            </a:r>
            <a:r>
              <a:rPr lang="en-US" dirty="0" smtClean="0"/>
              <a:t>MANY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Health Costs as % of GNP</a:t>
            </a:r>
          </a:p>
        </p:txBody>
      </p:sp>
      <p:graphicFrame>
        <p:nvGraphicFramePr>
          <p:cNvPr id="6" name="Object 3"/>
          <p:cNvGraphicFramePr>
            <a:graphicFrameLocks noGrp="1" noChangeAspect="1"/>
          </p:cNvGraphicFramePr>
          <p:nvPr>
            <p:ph type="chart" idx="1"/>
          </p:nvPr>
        </p:nvGraphicFramePr>
        <p:xfrm>
          <a:off x="1252538" y="1981200"/>
          <a:ext cx="7770812"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Health Care Expenditures</a:t>
            </a:r>
          </a:p>
        </p:txBody>
      </p:sp>
      <p:graphicFrame>
        <p:nvGraphicFramePr>
          <p:cNvPr id="6" name="Object 3"/>
          <p:cNvGraphicFramePr>
            <a:graphicFrameLocks noGrp="1" noChangeAspect="1"/>
          </p:cNvGraphicFramePr>
          <p:nvPr>
            <p:ph type="chart" idx="1"/>
          </p:nvPr>
        </p:nvGraphicFramePr>
        <p:xfrm>
          <a:off x="1252538" y="1981200"/>
          <a:ext cx="7770812"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Health Care Expenditures</a:t>
            </a:r>
          </a:p>
        </p:txBody>
      </p:sp>
      <p:sp>
        <p:nvSpPr>
          <p:cNvPr id="49155" name="Rectangle 3"/>
          <p:cNvSpPr>
            <a:spLocks noGrp="1" noChangeArrowheads="1"/>
          </p:cNvSpPr>
          <p:nvPr>
            <p:ph type="body" idx="1"/>
          </p:nvPr>
        </p:nvSpPr>
        <p:spPr/>
        <p:txBody>
          <a:bodyPr/>
          <a:lstStyle/>
          <a:p>
            <a:pPr>
              <a:buFont typeface="Monotype Sorts" pitchFamily="2" charset="2"/>
              <a:buNone/>
            </a:pPr>
            <a:r>
              <a:rPr lang="en-US" sz="2800" dirty="0"/>
              <a:t>PER CAPITA EXPENDITURES FOR HEALTH CARE HAVE INCREASED OVER </a:t>
            </a:r>
            <a:r>
              <a:rPr lang="en-US" sz="2800" dirty="0" smtClean="0"/>
              <a:t>30 FOLD </a:t>
            </a:r>
            <a:r>
              <a:rPr lang="en-US" sz="2800" dirty="0"/>
              <a:t>SINCE 1950. </a:t>
            </a:r>
          </a:p>
          <a:p>
            <a:pPr>
              <a:buFont typeface="Monotype Sorts" pitchFamily="2" charset="2"/>
              <a:buNone/>
            </a:pPr>
            <a:r>
              <a:rPr lang="en-US" sz="2800" dirty="0"/>
              <a:t>WE NOW PAY </a:t>
            </a:r>
            <a:r>
              <a:rPr lang="en-US" sz="2800" dirty="0" smtClean="0"/>
              <a:t>OVER $5,000 </a:t>
            </a:r>
            <a:r>
              <a:rPr lang="en-US" sz="2800" dirty="0"/>
              <a:t>EACH YEAR FOR HEALTH CARE GOODS AND SERVICES FOR EACH MAN, WOMAN, AND CHILD IN THE U.S.</a:t>
            </a:r>
            <a:endParaRPr lang="en-US"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990600"/>
          </a:xfrm>
        </p:spPr>
        <p:txBody>
          <a:bodyPr/>
          <a:lstStyle/>
          <a:p>
            <a:r>
              <a:rPr lang="en-US" dirty="0" smtClean="0"/>
              <a:t>Per capita health care spending, 2003:</a:t>
            </a:r>
            <a:endParaRPr lang="en-US" dirty="0"/>
          </a:p>
        </p:txBody>
      </p:sp>
      <p:sp>
        <p:nvSpPr>
          <p:cNvPr id="3" name="Content Placeholder 2"/>
          <p:cNvSpPr>
            <a:spLocks noGrp="1"/>
          </p:cNvSpPr>
          <p:nvPr>
            <p:ph idx="1"/>
          </p:nvPr>
        </p:nvSpPr>
        <p:spPr/>
        <p:txBody>
          <a:bodyPr/>
          <a:lstStyle/>
          <a:p>
            <a:endParaRPr lang="en-US"/>
          </a:p>
        </p:txBody>
      </p:sp>
      <p:pic>
        <p:nvPicPr>
          <p:cNvPr id="189442" name="Picture 2" descr="undefined"/>
          <p:cNvPicPr>
            <a:picLocks noChangeAspect="1" noChangeArrowheads="1"/>
          </p:cNvPicPr>
          <p:nvPr/>
        </p:nvPicPr>
        <p:blipFill>
          <a:blip r:embed="rId3" cstate="print"/>
          <a:srcRect/>
          <a:stretch>
            <a:fillRect/>
          </a:stretch>
        </p:blipFill>
        <p:spPr bwMode="auto">
          <a:xfrm>
            <a:off x="0" y="1905000"/>
            <a:ext cx="9144000" cy="4953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Life expectancy and per capita spending on health care for developed countries.">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U.S. Death Rates per 100,000:  1900</a:t>
            </a:r>
          </a:p>
        </p:txBody>
      </p:sp>
      <p:graphicFrame>
        <p:nvGraphicFramePr>
          <p:cNvPr id="6" name="Object 3"/>
          <p:cNvGraphicFramePr>
            <a:graphicFrameLocks noGrp="1" noChangeAspect="1"/>
          </p:cNvGraphicFramePr>
          <p:nvPr>
            <p:ph type="chart" idx="1"/>
          </p:nvPr>
        </p:nvGraphicFramePr>
        <p:xfrm>
          <a:off x="1252538" y="1981200"/>
          <a:ext cx="7770812"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Health Care</a:t>
            </a:r>
            <a:endParaRPr lang="en-US" dirty="0"/>
          </a:p>
        </p:txBody>
      </p:sp>
      <p:sp>
        <p:nvSpPr>
          <p:cNvPr id="3" name="Content Placeholder 2"/>
          <p:cNvSpPr>
            <a:spLocks noGrp="1"/>
          </p:cNvSpPr>
          <p:nvPr>
            <p:ph idx="1"/>
          </p:nvPr>
        </p:nvSpPr>
        <p:spPr/>
        <p:txBody>
          <a:bodyPr/>
          <a:lstStyle/>
          <a:p>
            <a:pPr>
              <a:buNone/>
            </a:pPr>
            <a:r>
              <a:rPr lang="en-US" dirty="0" smtClean="0"/>
              <a:t>It is astonishing that countries such as the U.K. and Denmark achieve a similar level of life expectancy with approximately half the cost compared to the U.S.  And then there is Japan that has 4-5 more years in life expectancy for half the cost of the U.S. as well.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Health Care Expenditures</a:t>
            </a:r>
          </a:p>
        </p:txBody>
      </p:sp>
      <p:sp>
        <p:nvSpPr>
          <p:cNvPr id="53251" name="Rectangle 3"/>
          <p:cNvSpPr>
            <a:spLocks noGrp="1" noChangeArrowheads="1"/>
          </p:cNvSpPr>
          <p:nvPr>
            <p:ph type="body" idx="1"/>
          </p:nvPr>
        </p:nvSpPr>
        <p:spPr/>
        <p:txBody>
          <a:bodyPr/>
          <a:lstStyle/>
          <a:p>
            <a:pPr>
              <a:buFont typeface="Monotype Sorts" pitchFamily="2" charset="2"/>
              <a:buNone/>
            </a:pPr>
            <a:r>
              <a:rPr lang="en-US" sz="2800" dirty="0"/>
              <a:t>INFLATION ACCOUNTS FOR SOME OF THIS INCREASE, BUT INFLATION DURING THE SAME PERIOD INCREASED OVERALL PRICES ONLY ABOUT FOUR TIME.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t>RISING COSTS:  DEMAND</a:t>
            </a:r>
          </a:p>
        </p:txBody>
      </p:sp>
      <p:sp>
        <p:nvSpPr>
          <p:cNvPr id="58371" name="Rectangle 3"/>
          <p:cNvSpPr>
            <a:spLocks noGrp="1" noChangeArrowheads="1"/>
          </p:cNvSpPr>
          <p:nvPr>
            <p:ph type="body" idx="1"/>
          </p:nvPr>
        </p:nvSpPr>
        <p:spPr>
          <a:xfrm>
            <a:off x="914400" y="1752600"/>
            <a:ext cx="5181600" cy="3886200"/>
          </a:xfrm>
        </p:spPr>
        <p:txBody>
          <a:bodyPr/>
          <a:lstStyle/>
          <a:p>
            <a:pPr>
              <a:buFont typeface="Monotype Sorts" pitchFamily="2" charset="2"/>
              <a:buNone/>
            </a:pPr>
            <a:r>
              <a:rPr lang="en-US" sz="2800" dirty="0"/>
              <a:t>FIRST, OUR POPULATION IS LARGER, MORE AFFLUENT, AND OLDER, AND THESE FACTORS TEND TO INCREASE THE DEMAND FOR A FINITE AMOUNT OF HEALTH CARE GOODS AND SERVICES.</a:t>
            </a:r>
          </a:p>
        </p:txBody>
      </p:sp>
      <p:pic>
        <p:nvPicPr>
          <p:cNvPr id="58372" name="Picture 4"/>
          <p:cNvPicPr>
            <a:picLocks noChangeAspect="1" noChangeArrowheads="1"/>
          </p:cNvPicPr>
          <p:nvPr/>
        </p:nvPicPr>
        <p:blipFill>
          <a:blip r:embed="rId3" cstate="print"/>
          <a:srcRect/>
          <a:stretch>
            <a:fillRect/>
          </a:stretch>
        </p:blipFill>
        <p:spPr bwMode="auto">
          <a:xfrm>
            <a:off x="6172200" y="1905000"/>
            <a:ext cx="2526253" cy="3209925"/>
          </a:xfrm>
          <a:prstGeom prst="rect">
            <a:avLst/>
          </a:prstGeom>
          <a:noFill/>
          <a:ln w="12700">
            <a:noFill/>
            <a:miter lim="800000"/>
            <a:headEnd type="none" w="sm" len="sm"/>
            <a:tailEnd type="none" w="sm" len="sm"/>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a:t>RISING COSTS:  DEMAND</a:t>
            </a:r>
          </a:p>
        </p:txBody>
      </p:sp>
      <p:sp>
        <p:nvSpPr>
          <p:cNvPr id="59395" name="Rectangle 3"/>
          <p:cNvSpPr>
            <a:spLocks noGrp="1" noChangeArrowheads="1"/>
          </p:cNvSpPr>
          <p:nvPr>
            <p:ph type="body" idx="1"/>
          </p:nvPr>
        </p:nvSpPr>
        <p:spPr>
          <a:xfrm>
            <a:off x="1066800" y="1676400"/>
            <a:ext cx="4343400" cy="3886200"/>
          </a:xfrm>
        </p:spPr>
        <p:txBody>
          <a:bodyPr/>
          <a:lstStyle/>
          <a:p>
            <a:pPr>
              <a:buFont typeface="Monotype Sorts" pitchFamily="2" charset="2"/>
              <a:buNone/>
            </a:pPr>
            <a:r>
              <a:rPr lang="en-US" sz="2800" dirty="0"/>
              <a:t>OLDER PEOPLE HAVE MORE HEALTH PROBLEMS AND REQUIRE MORE HEALTH-CAR SERVICES.  AFFLUENT PEOPLE CAN AFFORD MORE AND BETTER HEALTH CARE.</a:t>
            </a:r>
            <a:r>
              <a:rPr lang="en-US" sz="2800" b="1" dirty="0"/>
              <a:t> </a:t>
            </a:r>
          </a:p>
        </p:txBody>
      </p:sp>
      <p:pic>
        <p:nvPicPr>
          <p:cNvPr id="59396" name="Picture 4"/>
          <p:cNvPicPr>
            <a:picLocks noChangeAspect="1" noChangeArrowheads="1"/>
          </p:cNvPicPr>
          <p:nvPr/>
        </p:nvPicPr>
        <p:blipFill>
          <a:blip r:embed="rId3" cstate="print"/>
          <a:srcRect/>
          <a:stretch>
            <a:fillRect/>
          </a:stretch>
        </p:blipFill>
        <p:spPr bwMode="auto">
          <a:xfrm>
            <a:off x="5410200" y="2057400"/>
            <a:ext cx="3497760" cy="2762250"/>
          </a:xfrm>
          <a:prstGeom prst="rect">
            <a:avLst/>
          </a:prstGeom>
          <a:noFill/>
          <a:ln w="12700">
            <a:noFill/>
            <a:miter lim="800000"/>
            <a:headEnd type="none" w="sm" len="sm"/>
            <a:tailEnd type="none" w="sm" len="sm"/>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a:t>RISING COSTS:  TECHNOLOGY</a:t>
            </a:r>
          </a:p>
        </p:txBody>
      </p:sp>
      <p:sp>
        <p:nvSpPr>
          <p:cNvPr id="60419" name="Rectangle 3"/>
          <p:cNvSpPr>
            <a:spLocks noGrp="1" noChangeArrowheads="1"/>
          </p:cNvSpPr>
          <p:nvPr>
            <p:ph type="body" idx="1"/>
          </p:nvPr>
        </p:nvSpPr>
        <p:spPr>
          <a:xfrm>
            <a:off x="1252538" y="1981200"/>
            <a:ext cx="4310062" cy="4114800"/>
          </a:xfrm>
        </p:spPr>
        <p:txBody>
          <a:bodyPr/>
          <a:lstStyle/>
          <a:p>
            <a:pPr>
              <a:buFont typeface="Monotype Sorts" pitchFamily="2" charset="2"/>
              <a:buNone/>
            </a:pPr>
            <a:r>
              <a:rPr lang="en-US" sz="2800" dirty="0"/>
              <a:t>SECOND, IS THE AVAILABILITY OF DIAGNOSTIC AND TREATMENT PROCEDURES THAT WERE UNHEARD OF FIVE, TEN, OR TWENTY YEARS AGO.</a:t>
            </a:r>
          </a:p>
        </p:txBody>
      </p:sp>
      <p:pic>
        <p:nvPicPr>
          <p:cNvPr id="60420" name="Picture 4"/>
          <p:cNvPicPr>
            <a:picLocks noChangeAspect="1" noChangeArrowheads="1"/>
          </p:cNvPicPr>
          <p:nvPr/>
        </p:nvPicPr>
        <p:blipFill>
          <a:blip r:embed="rId3" cstate="print"/>
          <a:srcRect/>
          <a:stretch>
            <a:fillRect/>
          </a:stretch>
        </p:blipFill>
        <p:spPr bwMode="auto">
          <a:xfrm>
            <a:off x="5562600" y="2209800"/>
            <a:ext cx="3353321" cy="2924175"/>
          </a:xfrm>
          <a:prstGeom prst="rect">
            <a:avLst/>
          </a:prstGeom>
          <a:noFill/>
          <a:ln w="12700">
            <a:noFill/>
            <a:miter lim="800000"/>
            <a:headEnd type="none" w="sm" len="sm"/>
            <a:tailEnd type="none" w="sm" len="sm"/>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a:t>RISING COSTS:  TECHNOLOGY</a:t>
            </a:r>
          </a:p>
        </p:txBody>
      </p:sp>
      <p:sp>
        <p:nvSpPr>
          <p:cNvPr id="61443" name="Rectangle 3"/>
          <p:cNvSpPr>
            <a:spLocks noGrp="1" noChangeArrowheads="1"/>
          </p:cNvSpPr>
          <p:nvPr>
            <p:ph type="body" idx="1"/>
          </p:nvPr>
        </p:nvSpPr>
        <p:spPr/>
        <p:txBody>
          <a:bodyPr/>
          <a:lstStyle/>
          <a:p>
            <a:pPr>
              <a:buFont typeface="Monotype Sorts" pitchFamily="2" charset="2"/>
              <a:buNone/>
            </a:pPr>
            <a:r>
              <a:rPr lang="en-US" sz="2800" dirty="0"/>
              <a:t>THESE PROCEDURES CAN BE VERY COSTLY.  PREMATURE BABIES WHO WOULD HAVE DIED TWO DECADES AGO ARE NOW SAVED IN EXPENSIVE NEONATAL INTENSIVE CARE UNITS (BUT AT A COST FROM $200,000 TO $1 MILLION FOR AN INFANT WHO WEIGHS ONLY ONE POUNT AT BIRTH).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a:t>RISING COSTS:  TECHNOLOGY</a:t>
            </a:r>
          </a:p>
        </p:txBody>
      </p:sp>
      <p:sp>
        <p:nvSpPr>
          <p:cNvPr id="62467" name="Rectangle 3"/>
          <p:cNvSpPr>
            <a:spLocks noGrp="1" noChangeArrowheads="1"/>
          </p:cNvSpPr>
          <p:nvPr>
            <p:ph type="body" idx="1"/>
          </p:nvPr>
        </p:nvSpPr>
        <p:spPr/>
        <p:txBody>
          <a:bodyPr/>
          <a:lstStyle/>
          <a:p>
            <a:pPr>
              <a:buFont typeface="Monotype Sorts" pitchFamily="2" charset="2"/>
              <a:buNone/>
            </a:pPr>
            <a:r>
              <a:rPr lang="en-US" sz="2800" dirty="0"/>
              <a:t>THE HEALTH CARE FINANCING ADMINISTRATION ESTIMATES THAT NEW  TECHNOLOGIES ACCOUNT FOR  37% OF THE RECENT RISE IN HEALTH CARE COSTS.</a:t>
            </a:r>
          </a:p>
        </p:txBody>
      </p:sp>
      <p:pic>
        <p:nvPicPr>
          <p:cNvPr id="62468" name="Picture 4"/>
          <p:cNvPicPr>
            <a:picLocks noChangeAspect="1" noChangeArrowheads="1"/>
          </p:cNvPicPr>
          <p:nvPr/>
        </p:nvPicPr>
        <p:blipFill>
          <a:blip r:embed="rId3" cstate="print"/>
          <a:srcRect/>
          <a:stretch>
            <a:fillRect/>
          </a:stretch>
        </p:blipFill>
        <p:spPr bwMode="auto">
          <a:xfrm>
            <a:off x="3429000" y="3962400"/>
            <a:ext cx="4638675" cy="2352675"/>
          </a:xfrm>
          <a:prstGeom prst="rect">
            <a:avLst/>
          </a:prstGeom>
          <a:noFill/>
          <a:ln w="12700">
            <a:noFill/>
            <a:miter lim="800000"/>
            <a:headEnd type="none" w="sm" len="sm"/>
            <a:tailEnd type="none" w="sm" len="sm"/>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RISING COSTS:  LABOR </a:t>
            </a:r>
          </a:p>
        </p:txBody>
      </p:sp>
      <p:sp>
        <p:nvSpPr>
          <p:cNvPr id="63491" name="Rectangle 3"/>
          <p:cNvSpPr>
            <a:spLocks noGrp="1" noChangeArrowheads="1"/>
          </p:cNvSpPr>
          <p:nvPr>
            <p:ph type="body" idx="1"/>
          </p:nvPr>
        </p:nvSpPr>
        <p:spPr>
          <a:xfrm>
            <a:off x="1219200" y="1524000"/>
            <a:ext cx="7924800" cy="4114800"/>
          </a:xfrm>
        </p:spPr>
        <p:txBody>
          <a:bodyPr/>
          <a:lstStyle/>
          <a:p>
            <a:pPr>
              <a:buFont typeface="Monotype Sorts" pitchFamily="2" charset="2"/>
              <a:buNone/>
            </a:pPr>
            <a:r>
              <a:rPr lang="en-US" sz="2800" dirty="0"/>
              <a:t>THIRD, HEALTH CARE IS A LABOR INTENSIVE INDUSTRY--IT REQUIRES MANY PEOPLE TO PROVIDE HEALTH CARE--AND THE COST OF HEALTH CARE RISES WITH THEIR WAGES.</a:t>
            </a:r>
          </a:p>
        </p:txBody>
      </p:sp>
      <p:pic>
        <p:nvPicPr>
          <p:cNvPr id="63492" name="Picture 4"/>
          <p:cNvPicPr>
            <a:picLocks noChangeAspect="1" noChangeArrowheads="1"/>
          </p:cNvPicPr>
          <p:nvPr/>
        </p:nvPicPr>
        <p:blipFill>
          <a:blip r:embed="rId3" cstate="print"/>
          <a:srcRect/>
          <a:stretch>
            <a:fillRect/>
          </a:stretch>
        </p:blipFill>
        <p:spPr bwMode="auto">
          <a:xfrm>
            <a:off x="4191000" y="3429000"/>
            <a:ext cx="4114800" cy="2787650"/>
          </a:xfrm>
          <a:prstGeom prst="rect">
            <a:avLst/>
          </a:prstGeom>
          <a:noFill/>
          <a:ln w="12700">
            <a:noFill/>
            <a:miter lim="800000"/>
            <a:headEnd type="none" w="sm" len="sm"/>
            <a:tailEnd type="none" w="sm" len="sm"/>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a:t>RISING COSTS:  LABOR</a:t>
            </a:r>
          </a:p>
        </p:txBody>
      </p:sp>
      <p:sp>
        <p:nvSpPr>
          <p:cNvPr id="64515" name="Rectangle 3"/>
          <p:cNvSpPr>
            <a:spLocks noGrp="1" noChangeArrowheads="1"/>
          </p:cNvSpPr>
          <p:nvPr>
            <p:ph type="body" idx="1"/>
          </p:nvPr>
        </p:nvSpPr>
        <p:spPr/>
        <p:txBody>
          <a:bodyPr/>
          <a:lstStyle/>
          <a:p>
            <a:pPr>
              <a:buFont typeface="Monotype Sorts" pitchFamily="2" charset="2"/>
              <a:buNone/>
            </a:pPr>
            <a:r>
              <a:rPr lang="en-US" sz="2800" dirty="0"/>
              <a:t>ALSO, SAVINGS THROUGH AUTOMATION ARE NOT AS EASY TO ACHIEVE IN THE HEALTH FIELDS AS IN OTHER INDUSTRIES,</a:t>
            </a:r>
          </a:p>
        </p:txBody>
      </p:sp>
      <p:pic>
        <p:nvPicPr>
          <p:cNvPr id="64516" name="Picture 4"/>
          <p:cNvPicPr>
            <a:picLocks noChangeAspect="1" noChangeArrowheads="1"/>
          </p:cNvPicPr>
          <p:nvPr/>
        </p:nvPicPr>
        <p:blipFill>
          <a:blip r:embed="rId3" cstate="print"/>
          <a:srcRect/>
          <a:stretch>
            <a:fillRect/>
          </a:stretch>
        </p:blipFill>
        <p:spPr bwMode="auto">
          <a:xfrm>
            <a:off x="5638800" y="3657600"/>
            <a:ext cx="2590800" cy="2303463"/>
          </a:xfrm>
          <a:prstGeom prst="rect">
            <a:avLst/>
          </a:prstGeom>
          <a:noFill/>
          <a:ln w="12700">
            <a:noFill/>
            <a:miter lim="800000"/>
            <a:headEnd type="none" w="sm" len="sm"/>
            <a:tailEnd type="none" w="sm" len="sm"/>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t>RISING COSTS:  COMPETITION</a:t>
            </a:r>
          </a:p>
        </p:txBody>
      </p:sp>
      <p:sp>
        <p:nvSpPr>
          <p:cNvPr id="65539" name="Rectangle 3"/>
          <p:cNvSpPr>
            <a:spLocks noGrp="1" noChangeArrowheads="1"/>
          </p:cNvSpPr>
          <p:nvPr>
            <p:ph type="body" idx="1"/>
          </p:nvPr>
        </p:nvSpPr>
        <p:spPr/>
        <p:txBody>
          <a:bodyPr/>
          <a:lstStyle/>
          <a:p>
            <a:pPr>
              <a:buFont typeface="Monotype Sorts" pitchFamily="2" charset="2"/>
              <a:buNone/>
            </a:pPr>
            <a:r>
              <a:rPr lang="en-US" sz="2800" dirty="0"/>
              <a:t>FOURTH, ECONOMIC COMPETITION AND THE CHECK ON COSTS THAT THIS CAN AFFORD ARE WEAKER IN THE HEALTH FIELD THAN IN OTHER ECONOMIC AREAS.</a:t>
            </a:r>
          </a:p>
        </p:txBody>
      </p:sp>
      <p:pic>
        <p:nvPicPr>
          <p:cNvPr id="65540" name="Picture 4"/>
          <p:cNvPicPr>
            <a:picLocks noChangeAspect="1" noChangeArrowheads="1"/>
          </p:cNvPicPr>
          <p:nvPr/>
        </p:nvPicPr>
        <p:blipFill>
          <a:blip r:embed="rId3" cstate="print"/>
          <a:srcRect/>
          <a:stretch>
            <a:fillRect/>
          </a:stretch>
        </p:blipFill>
        <p:spPr bwMode="auto">
          <a:xfrm>
            <a:off x="4419600" y="3886200"/>
            <a:ext cx="3771900" cy="2286000"/>
          </a:xfrm>
          <a:prstGeom prst="rect">
            <a:avLst/>
          </a:prstGeom>
          <a:noFill/>
          <a:ln w="12700">
            <a:noFill/>
            <a:miter lim="800000"/>
            <a:headEnd type="none" w="sm" len="sm"/>
            <a:tailEnd type="none" w="sm" len="sm"/>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U.S. Death Rates per 100,000:  1991</a:t>
            </a:r>
          </a:p>
        </p:txBody>
      </p:sp>
      <p:graphicFrame>
        <p:nvGraphicFramePr>
          <p:cNvPr id="6" name="Object 3"/>
          <p:cNvGraphicFramePr>
            <a:graphicFrameLocks noGrp="1" noChangeAspect="1"/>
          </p:cNvGraphicFramePr>
          <p:nvPr>
            <p:ph type="chart" idx="1"/>
          </p:nvPr>
        </p:nvGraphicFramePr>
        <p:xfrm>
          <a:off x="1252538" y="1981200"/>
          <a:ext cx="7770812"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RISING COSTS:  OVERUTILIZATION</a:t>
            </a:r>
          </a:p>
        </p:txBody>
      </p:sp>
      <p:sp>
        <p:nvSpPr>
          <p:cNvPr id="66563" name="Rectangle 3"/>
          <p:cNvSpPr>
            <a:spLocks noGrp="1" noChangeArrowheads="1"/>
          </p:cNvSpPr>
          <p:nvPr>
            <p:ph type="body" idx="1"/>
          </p:nvPr>
        </p:nvSpPr>
        <p:spPr/>
        <p:txBody>
          <a:bodyPr/>
          <a:lstStyle/>
          <a:p>
            <a:pPr>
              <a:buFont typeface="Monotype Sorts" pitchFamily="2" charset="2"/>
              <a:buNone/>
            </a:pPr>
            <a:r>
              <a:rPr lang="en-US" sz="2800" dirty="0"/>
              <a:t>FIFTH, THERE IS A TENDENCY TOWARD OVERUTILIZATION OF HEALTH-CARE SERVICES AND EVEN TO PERFORM UNNECESSARY DIAGNOSTIC AND TREATMENT PROCEDURES.</a:t>
            </a:r>
          </a:p>
        </p:txBody>
      </p:sp>
      <p:pic>
        <p:nvPicPr>
          <p:cNvPr id="66564" name="Picture 4"/>
          <p:cNvPicPr>
            <a:picLocks noChangeAspect="1" noChangeArrowheads="1"/>
          </p:cNvPicPr>
          <p:nvPr/>
        </p:nvPicPr>
        <p:blipFill>
          <a:blip r:embed="rId3" cstate="print"/>
          <a:srcRect/>
          <a:stretch>
            <a:fillRect/>
          </a:stretch>
        </p:blipFill>
        <p:spPr bwMode="auto">
          <a:xfrm>
            <a:off x="6400800" y="3962400"/>
            <a:ext cx="2514600" cy="2235200"/>
          </a:xfrm>
          <a:prstGeom prst="rect">
            <a:avLst/>
          </a:prstGeom>
          <a:noFill/>
          <a:ln w="12700">
            <a:noFill/>
            <a:miter lim="800000"/>
            <a:headEnd type="none" w="sm" len="sm"/>
            <a:tailEnd type="none" w="sm" len="sm"/>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RISING COSTS:  OVERUTILIZATION</a:t>
            </a:r>
            <a:endParaRPr lang="en-US" dirty="0"/>
          </a:p>
        </p:txBody>
      </p:sp>
      <p:sp>
        <p:nvSpPr>
          <p:cNvPr id="3" name="Content Placeholder 2"/>
          <p:cNvSpPr>
            <a:spLocks noGrp="1"/>
          </p:cNvSpPr>
          <p:nvPr>
            <p:ph idx="1"/>
          </p:nvPr>
        </p:nvSpPr>
        <p:spPr/>
        <p:txBody>
          <a:bodyPr/>
          <a:lstStyle/>
          <a:p>
            <a:pPr>
              <a:buNone/>
            </a:pPr>
            <a:r>
              <a:rPr lang="en-US" sz="2800" dirty="0" smtClean="0"/>
              <a:t>THE SURGERY RATE IN THE UNITED STATES GREW MORE THAN TWICE AS FAST AS THE POPULATION BETWEEN 1979 AND 1987. BY ALL ACCOUNTS, TODAY IT IS THE HIGHEST IN THE WORLD. </a:t>
            </a:r>
            <a:endParaRPr lang="en-US" sz="2800" dirty="0"/>
          </a:p>
        </p:txBody>
      </p:sp>
      <p:pic>
        <p:nvPicPr>
          <p:cNvPr id="4" name="Picture 4"/>
          <p:cNvPicPr>
            <a:picLocks noChangeAspect="1" noChangeArrowheads="1"/>
          </p:cNvPicPr>
          <p:nvPr/>
        </p:nvPicPr>
        <p:blipFill>
          <a:blip r:embed="rId3" cstate="print"/>
          <a:srcRect/>
          <a:stretch>
            <a:fillRect/>
          </a:stretch>
        </p:blipFill>
        <p:spPr bwMode="auto">
          <a:xfrm>
            <a:off x="6400800" y="4191000"/>
            <a:ext cx="2057400" cy="1828800"/>
          </a:xfrm>
          <a:prstGeom prst="rect">
            <a:avLst/>
          </a:prstGeom>
          <a:noFill/>
          <a:ln w="12700">
            <a:noFill/>
            <a:miter lim="800000"/>
            <a:headEnd type="none" w="sm" len="sm"/>
            <a:tailEnd type="none" w="sm" len="sm"/>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dirty="0"/>
              <a:t>RISING COSTS:  OVERUTILIZATION</a:t>
            </a:r>
          </a:p>
        </p:txBody>
      </p:sp>
      <p:sp>
        <p:nvSpPr>
          <p:cNvPr id="67587" name="Rectangle 3"/>
          <p:cNvSpPr>
            <a:spLocks noGrp="1" noChangeArrowheads="1"/>
          </p:cNvSpPr>
          <p:nvPr>
            <p:ph type="body" idx="1"/>
          </p:nvPr>
        </p:nvSpPr>
        <p:spPr/>
        <p:txBody>
          <a:bodyPr/>
          <a:lstStyle/>
          <a:p>
            <a:pPr>
              <a:buFont typeface="Monotype Sorts" pitchFamily="2" charset="2"/>
              <a:buNone/>
            </a:pPr>
            <a:r>
              <a:rPr lang="en-US" sz="2800" dirty="0"/>
              <a:t>IN 1992 CONSUMER REPORTS PUBLISHED A STUDY CONCLUDEING THAT AS MUCH AS 20% OF ALL SURGERIES AND MEDICAL SERVICES PROVIDED IN THE U.S. ARE UNNECESSARY.</a:t>
            </a:r>
            <a:r>
              <a:rPr lang="en-US" sz="2800" b="1" dirty="0"/>
              <a:t>  </a:t>
            </a:r>
            <a:r>
              <a:rPr lang="en-US" sz="2800" dirty="0" smtClean="0"/>
              <a:t>WITH DEFENSIVE MEDICINE ON THE RISE, IT IS MUCH HIGHER TODAY.</a:t>
            </a: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RISING COSTS:  OVERUTILIZATION</a:t>
            </a:r>
            <a:endParaRPr lang="en-US" dirty="0"/>
          </a:p>
        </p:txBody>
      </p:sp>
      <p:sp>
        <p:nvSpPr>
          <p:cNvPr id="3" name="Content Placeholder 2"/>
          <p:cNvSpPr>
            <a:spLocks noGrp="1"/>
          </p:cNvSpPr>
          <p:nvPr>
            <p:ph idx="1"/>
          </p:nvPr>
        </p:nvSpPr>
        <p:spPr/>
        <p:txBody>
          <a:bodyPr/>
          <a:lstStyle/>
          <a:p>
            <a:endParaRPr lang="en-US" dirty="0"/>
          </a:p>
        </p:txBody>
      </p:sp>
      <p:pic>
        <p:nvPicPr>
          <p:cNvPr id="191490" name="Picture 2" descr="unnecessary surgery cartoons, unnecessary surgery cartoon, unnecessary surgery picture, unnecessary surgery pictures, unnecessary surgery image, unnecessary surgery images, unnecessary surgery illustration, unnecessary surgery illustrations "/>
          <p:cNvPicPr>
            <a:picLocks noChangeAspect="1" noChangeArrowheads="1"/>
          </p:cNvPicPr>
          <p:nvPr/>
        </p:nvPicPr>
        <p:blipFill>
          <a:blip r:embed="rId3" cstate="print"/>
          <a:srcRect/>
          <a:stretch>
            <a:fillRect/>
          </a:stretch>
        </p:blipFill>
        <p:spPr bwMode="auto">
          <a:xfrm>
            <a:off x="3429000" y="2133600"/>
            <a:ext cx="3409950" cy="3810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dirty="0"/>
              <a:t>RISING COSTS: </a:t>
            </a:r>
            <a:r>
              <a:rPr lang="en-US" b="1" dirty="0" smtClean="0"/>
              <a:t>INSURANCE</a:t>
            </a:r>
            <a:endParaRPr lang="en-US" b="1" dirty="0"/>
          </a:p>
        </p:txBody>
      </p:sp>
      <p:sp>
        <p:nvSpPr>
          <p:cNvPr id="70659" name="Rectangle 3"/>
          <p:cNvSpPr>
            <a:spLocks noGrp="1" noChangeArrowheads="1"/>
          </p:cNvSpPr>
          <p:nvPr>
            <p:ph type="body" idx="1"/>
          </p:nvPr>
        </p:nvSpPr>
        <p:spPr/>
        <p:txBody>
          <a:bodyPr/>
          <a:lstStyle/>
          <a:p>
            <a:pPr>
              <a:buNone/>
            </a:pPr>
            <a:r>
              <a:rPr lang="en-US" sz="2800" dirty="0" smtClean="0"/>
              <a:t>THE HEALTH INSURANCE INDUSTRY IS A PERHAPS THE MOST SIGNIFICANT FACTOR IN THE RECENT RISE OF COST OF HEALTH CARE IN AMERICA. HEALTH INSURANCE PROFITS OF THE 10 LARGEST INSURERS HAVE RISEN 428 PERCENT SINCE 2000.</a:t>
            </a: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RISING COSTS: INSURANCE</a:t>
            </a:r>
            <a:endParaRPr lang="en-US" dirty="0"/>
          </a:p>
        </p:txBody>
      </p:sp>
      <p:sp>
        <p:nvSpPr>
          <p:cNvPr id="3" name="Content Placeholder 2"/>
          <p:cNvSpPr>
            <a:spLocks noGrp="1"/>
          </p:cNvSpPr>
          <p:nvPr>
            <p:ph idx="1"/>
          </p:nvPr>
        </p:nvSpPr>
        <p:spPr/>
        <p:txBody>
          <a:bodyPr/>
          <a:lstStyle/>
          <a:p>
            <a:pPr>
              <a:buNone/>
            </a:pPr>
            <a:r>
              <a:rPr lang="en-US" dirty="0" smtClean="0"/>
              <a:t>David </a:t>
            </a:r>
            <a:r>
              <a:rPr lang="en-US" dirty="0" err="1" smtClean="0"/>
              <a:t>Balto</a:t>
            </a:r>
            <a:r>
              <a:rPr lang="en-US" dirty="0" smtClean="0"/>
              <a:t>, former policy director of the Federal Trade Commission and now senior fellow at the Center for American Progress, writes: “Simply put, the private insurance companies have secured monopolies or tight oligopolies and exercised that power to put profits ahead of patients….”</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Health Care Expenditures</a:t>
            </a:r>
          </a:p>
        </p:txBody>
      </p:sp>
      <p:sp>
        <p:nvSpPr>
          <p:cNvPr id="54275" name="Rectangle 3"/>
          <p:cNvSpPr>
            <a:spLocks noGrp="1" noChangeArrowheads="1"/>
          </p:cNvSpPr>
          <p:nvPr>
            <p:ph type="body" idx="1"/>
          </p:nvPr>
        </p:nvSpPr>
        <p:spPr/>
        <p:txBody>
          <a:bodyPr/>
          <a:lstStyle/>
          <a:p>
            <a:pPr>
              <a:buFont typeface="Monotype Sorts" pitchFamily="2" charset="2"/>
              <a:buNone/>
            </a:pPr>
            <a:r>
              <a:rPr lang="en-US" sz="2800" dirty="0"/>
              <a:t>THERE ARE MANY POWERFUL INTEREST GROUPS BENEFITTING FROM RISING COSTS:  PHYSICIANS, HOSPITALS, </a:t>
            </a:r>
            <a:r>
              <a:rPr lang="en-US" sz="2800" dirty="0" smtClean="0"/>
              <a:t>INSURANCE, THE </a:t>
            </a:r>
            <a:r>
              <a:rPr lang="en-US" sz="2800" dirty="0"/>
              <a:t>PHARMACEUTICAL INDUSTRY, AND SO ON. </a:t>
            </a:r>
          </a:p>
        </p:txBody>
      </p:sp>
      <p:pic>
        <p:nvPicPr>
          <p:cNvPr id="54276" name="Picture 4"/>
          <p:cNvPicPr>
            <a:picLocks noChangeAspect="1" noChangeArrowheads="1"/>
          </p:cNvPicPr>
          <p:nvPr/>
        </p:nvPicPr>
        <p:blipFill>
          <a:blip r:embed="rId3" cstate="print"/>
          <a:srcRect/>
          <a:stretch>
            <a:fillRect/>
          </a:stretch>
        </p:blipFill>
        <p:spPr bwMode="auto">
          <a:xfrm>
            <a:off x="5867400" y="3962400"/>
            <a:ext cx="2514600" cy="2235200"/>
          </a:xfrm>
          <a:prstGeom prst="rect">
            <a:avLst/>
          </a:prstGeom>
          <a:noFill/>
          <a:ln w="12700">
            <a:noFill/>
            <a:miter lim="800000"/>
            <a:headEnd type="none" w="sm" len="sm"/>
            <a:tailEnd type="none" w="sm" len="sm"/>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Health Care Expenditures</a:t>
            </a:r>
          </a:p>
        </p:txBody>
      </p:sp>
      <p:sp>
        <p:nvSpPr>
          <p:cNvPr id="55299" name="Rectangle 3"/>
          <p:cNvSpPr>
            <a:spLocks noGrp="1" noChangeArrowheads="1"/>
          </p:cNvSpPr>
          <p:nvPr>
            <p:ph type="body" idx="1"/>
          </p:nvPr>
        </p:nvSpPr>
        <p:spPr/>
        <p:txBody>
          <a:bodyPr/>
          <a:lstStyle/>
          <a:p>
            <a:pPr>
              <a:buFont typeface="Monotype Sorts" pitchFamily="2" charset="2"/>
              <a:buNone/>
            </a:pPr>
            <a:r>
              <a:rPr lang="en-US" sz="2800" dirty="0"/>
              <a:t>HEALTH-CARE CONSUMERS BENEFIT MOST FROM CONTROLLING COSTS, BUT THEY HAVE YET TO ORGANIZE INTO A POWERFUL LOBBY GROUP.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Access</a:t>
            </a:r>
          </a:p>
        </p:txBody>
      </p:sp>
      <p:sp>
        <p:nvSpPr>
          <p:cNvPr id="56323" name="Rectangle 3"/>
          <p:cNvSpPr>
            <a:spLocks noGrp="1" noChangeArrowheads="1"/>
          </p:cNvSpPr>
          <p:nvPr>
            <p:ph type="body" idx="1"/>
          </p:nvPr>
        </p:nvSpPr>
        <p:spPr>
          <a:xfrm>
            <a:off x="914400" y="1600200"/>
            <a:ext cx="8229600" cy="4114800"/>
          </a:xfrm>
        </p:spPr>
        <p:txBody>
          <a:bodyPr/>
          <a:lstStyle/>
          <a:p>
            <a:pPr>
              <a:buFont typeface="Monotype Sorts" pitchFamily="2" charset="2"/>
              <a:buNone/>
            </a:pPr>
            <a:r>
              <a:rPr lang="en-US" sz="2800" dirty="0"/>
              <a:t>WE HAVE SEEN HOW EXPENSIVE HEALTH CARE IS TODAY, WHICH MEANS THAT ONLY THE WEALTHIEST CAN PAY OUT OF THEIR OWN POCKET FOR MEDICAL SERVICES.</a:t>
            </a:r>
          </a:p>
        </p:txBody>
      </p:sp>
      <p:pic>
        <p:nvPicPr>
          <p:cNvPr id="56324" name="Picture 4"/>
          <p:cNvPicPr>
            <a:picLocks noChangeAspect="1" noChangeArrowheads="1"/>
          </p:cNvPicPr>
          <p:nvPr/>
        </p:nvPicPr>
        <p:blipFill>
          <a:blip r:embed="rId3" cstate="print"/>
          <a:srcRect/>
          <a:stretch>
            <a:fillRect/>
          </a:stretch>
        </p:blipFill>
        <p:spPr bwMode="auto">
          <a:xfrm>
            <a:off x="2590800" y="3657600"/>
            <a:ext cx="5191125" cy="2609850"/>
          </a:xfrm>
          <a:prstGeom prst="rect">
            <a:avLst/>
          </a:prstGeom>
          <a:noFill/>
          <a:ln w="12700">
            <a:noFill/>
            <a:miter lim="800000"/>
            <a:headEnd type="none" w="sm" len="sm"/>
            <a:tailEnd type="none" w="sm" len="sm"/>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Access</a:t>
            </a:r>
          </a:p>
        </p:txBody>
      </p:sp>
      <p:sp>
        <p:nvSpPr>
          <p:cNvPr id="72707" name="Rectangle 3"/>
          <p:cNvSpPr>
            <a:spLocks noGrp="1" noChangeArrowheads="1"/>
          </p:cNvSpPr>
          <p:nvPr>
            <p:ph type="body" idx="1"/>
          </p:nvPr>
        </p:nvSpPr>
        <p:spPr>
          <a:xfrm>
            <a:off x="1371600" y="1676400"/>
            <a:ext cx="7772400" cy="4114800"/>
          </a:xfrm>
        </p:spPr>
        <p:txBody>
          <a:bodyPr/>
          <a:lstStyle/>
          <a:p>
            <a:pPr>
              <a:buFont typeface="Monotype Sorts" pitchFamily="2" charset="2"/>
              <a:buNone/>
            </a:pPr>
            <a:r>
              <a:rPr lang="en-US" sz="2800" dirty="0"/>
              <a:t>MOST AMERICANS RELY ON HEALTH INSURANCE PROVIDED BY EMPLOYERS AS PART OF THEIR COMPENSATION FOR THEIR LABOR</a:t>
            </a:r>
            <a:r>
              <a:rPr lang="en-US" sz="2800" dirty="0" smtClean="0"/>
              <a:t>. HOW LONG CAN AMERICAN COMPANIES CONTINUE TO PAY EVER HIGHER RATES AND REMAIN COMPETITIVE IN THE GLOBAL ECONOMY?</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INDUSTRIAL SOCIETIES</a:t>
            </a:r>
          </a:p>
        </p:txBody>
      </p:sp>
      <p:sp>
        <p:nvSpPr>
          <p:cNvPr id="13315" name="Rectangle 3"/>
          <p:cNvSpPr>
            <a:spLocks noGrp="1" noChangeArrowheads="1"/>
          </p:cNvSpPr>
          <p:nvPr>
            <p:ph type="body" idx="1"/>
          </p:nvPr>
        </p:nvSpPr>
        <p:spPr/>
        <p:txBody>
          <a:bodyPr/>
          <a:lstStyle/>
          <a:p>
            <a:pPr>
              <a:buFont typeface="Monotype Sorts" pitchFamily="2" charset="2"/>
              <a:buNone/>
            </a:pPr>
            <a:r>
              <a:rPr lang="en-US"/>
              <a:t>WITH INDUSTRIALIZATION, THERE HAS BEEN A DRAMATIC INCREASE IN LIFE EXPECTANCY.</a:t>
            </a:r>
          </a:p>
        </p:txBody>
      </p:sp>
      <p:pic>
        <p:nvPicPr>
          <p:cNvPr id="13316" name="Picture 4"/>
          <p:cNvPicPr>
            <a:picLocks noChangeAspect="1" noChangeArrowheads="1"/>
          </p:cNvPicPr>
          <p:nvPr/>
        </p:nvPicPr>
        <p:blipFill>
          <a:blip r:embed="rId3" cstate="print"/>
          <a:srcRect/>
          <a:stretch>
            <a:fillRect/>
          </a:stretch>
        </p:blipFill>
        <p:spPr bwMode="auto">
          <a:xfrm>
            <a:off x="5410200" y="3641725"/>
            <a:ext cx="3086100" cy="2816225"/>
          </a:xfrm>
          <a:prstGeom prst="rect">
            <a:avLst/>
          </a:prstGeom>
          <a:noFill/>
          <a:ln w="12700">
            <a:noFill/>
            <a:miter lim="800000"/>
            <a:headEnd type="none" w="sm" len="sm"/>
            <a:tailEnd type="none" w="sm" len="sm"/>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Access</a:t>
            </a:r>
          </a:p>
        </p:txBody>
      </p:sp>
      <p:sp>
        <p:nvSpPr>
          <p:cNvPr id="73731" name="Rectangle 3"/>
          <p:cNvSpPr>
            <a:spLocks noGrp="1" noChangeArrowheads="1"/>
          </p:cNvSpPr>
          <p:nvPr>
            <p:ph type="body" idx="1"/>
          </p:nvPr>
        </p:nvSpPr>
        <p:spPr/>
        <p:txBody>
          <a:bodyPr/>
          <a:lstStyle/>
          <a:p>
            <a:pPr>
              <a:buFont typeface="Monotype Sorts" pitchFamily="2" charset="2"/>
              <a:buNone/>
            </a:pPr>
            <a:r>
              <a:rPr lang="en-US" sz="2800" dirty="0"/>
              <a:t>SINCE MEDICAID BECAME AVAILABLE IN THE 1960s, THE HEALTH CARE USE RATES AMONG THE POOR HAVE INCREASED. HOWEVER, CONSIDERABLY LESS THAN ONE-HALF OF THE POOR ARE ELIGIBLE FOR MEDICAID.</a:t>
            </a:r>
            <a:r>
              <a:rPr lang="en-US" sz="2800" b="1"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Access</a:t>
            </a:r>
          </a:p>
        </p:txBody>
      </p:sp>
      <p:sp>
        <p:nvSpPr>
          <p:cNvPr id="74755" name="Rectangle 3"/>
          <p:cNvSpPr>
            <a:spLocks noGrp="1" noChangeArrowheads="1"/>
          </p:cNvSpPr>
          <p:nvPr>
            <p:ph type="body" idx="1"/>
          </p:nvPr>
        </p:nvSpPr>
        <p:spPr>
          <a:xfrm>
            <a:off x="1371600" y="1524000"/>
            <a:ext cx="7772400" cy="4114800"/>
          </a:xfrm>
        </p:spPr>
        <p:txBody>
          <a:bodyPr/>
          <a:lstStyle/>
          <a:p>
            <a:pPr>
              <a:buFont typeface="Monotype Sorts" pitchFamily="2" charset="2"/>
              <a:buNone/>
            </a:pPr>
            <a:r>
              <a:rPr lang="en-US" sz="2800" dirty="0"/>
              <a:t>AS A CONSEQUENCE, FULLY ONE-THIRD OF THE POOREST AMERICANS UNDER THE AGE OF 65 HAVE NO HELATH INSURANCE AT ALL, ACCESS TO MEDICAL CARE IS QUITE LIMITED.</a:t>
            </a:r>
          </a:p>
        </p:txBody>
      </p:sp>
      <p:pic>
        <p:nvPicPr>
          <p:cNvPr id="74756" name="Picture 4"/>
          <p:cNvPicPr>
            <a:picLocks noChangeAspect="1" noChangeArrowheads="1"/>
          </p:cNvPicPr>
          <p:nvPr/>
        </p:nvPicPr>
        <p:blipFill>
          <a:blip r:embed="rId3" cstate="print"/>
          <a:srcRect/>
          <a:stretch>
            <a:fillRect/>
          </a:stretch>
        </p:blipFill>
        <p:spPr bwMode="auto">
          <a:xfrm>
            <a:off x="4724400" y="3733800"/>
            <a:ext cx="3981450" cy="2606675"/>
          </a:xfrm>
          <a:prstGeom prst="rect">
            <a:avLst/>
          </a:prstGeom>
          <a:noFill/>
          <a:ln w="12700">
            <a:noFill/>
            <a:miter lim="800000"/>
            <a:headEnd type="none" w="sm" len="sm"/>
            <a:tailEnd type="none" w="sm" len="sm"/>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Access</a:t>
            </a:r>
          </a:p>
        </p:txBody>
      </p:sp>
      <p:sp>
        <p:nvSpPr>
          <p:cNvPr id="75779" name="Rectangle 3"/>
          <p:cNvSpPr>
            <a:spLocks noGrp="1" noChangeArrowheads="1"/>
          </p:cNvSpPr>
          <p:nvPr>
            <p:ph type="body" idx="1"/>
          </p:nvPr>
        </p:nvSpPr>
        <p:spPr>
          <a:xfrm>
            <a:off x="1252538" y="1752600"/>
            <a:ext cx="7772400" cy="4343400"/>
          </a:xfrm>
        </p:spPr>
        <p:txBody>
          <a:bodyPr/>
          <a:lstStyle/>
          <a:p>
            <a:pPr>
              <a:buFont typeface="Monotype Sorts" pitchFamily="2" charset="2"/>
              <a:buNone/>
            </a:pPr>
            <a:r>
              <a:rPr lang="en-US" sz="2800" dirty="0"/>
              <a:t>IN ADDITION TO THE POOR, THERE ARE OTHERS WHO FIND THEMSELVES WITHOUT HEALTH INSURANCE: LAID-OFF EMPLOYEES; PEOPLE WHO RETIRE BEFORE THEY ARE ELIGIBLE FOR MEDICARE; YOUNG PEOLE WHO ARE TOO OLD FOR COVERAGE UNDER THEIR PARENT'S PLAN, WIDOWS, WIDOWERS, AND DIVORCED PEOPLE WHO HAD DEPENDED ON THEIR SPOUSE'S  HEALTH INSURANCE.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609600"/>
            <a:ext cx="7772400" cy="1143000"/>
          </a:xfrm>
        </p:spPr>
        <p:txBody>
          <a:bodyPr/>
          <a:lstStyle/>
          <a:p>
            <a:r>
              <a:rPr lang="en-US"/>
              <a:t>Access</a:t>
            </a:r>
          </a:p>
        </p:txBody>
      </p:sp>
      <p:sp>
        <p:nvSpPr>
          <p:cNvPr id="76803" name="Rectangle 3"/>
          <p:cNvSpPr>
            <a:spLocks noGrp="1" noChangeArrowheads="1"/>
          </p:cNvSpPr>
          <p:nvPr>
            <p:ph type="body" idx="1"/>
          </p:nvPr>
        </p:nvSpPr>
        <p:spPr/>
        <p:txBody>
          <a:bodyPr/>
          <a:lstStyle/>
          <a:p>
            <a:pPr>
              <a:buNone/>
            </a:pPr>
            <a:r>
              <a:rPr lang="en-US" sz="2800" dirty="0" smtClean="0"/>
              <a:t>ALL TOGETHER, ABOUT 47 MILLION AMERICANS, OR 20 PERCENT OF OUR POPULATION UNDER THE AGE OF 65, ARE WITHOUT HEALTH INSURANCE. </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Access</a:t>
            </a:r>
          </a:p>
        </p:txBody>
      </p:sp>
      <p:sp>
        <p:nvSpPr>
          <p:cNvPr id="77827" name="Rectangle 3"/>
          <p:cNvSpPr>
            <a:spLocks noGrp="1" noChangeArrowheads="1"/>
          </p:cNvSpPr>
          <p:nvPr>
            <p:ph type="body" idx="1"/>
          </p:nvPr>
        </p:nvSpPr>
        <p:spPr/>
        <p:txBody>
          <a:bodyPr/>
          <a:lstStyle/>
          <a:p>
            <a:pPr>
              <a:buFont typeface="Monotype Sorts" pitchFamily="2" charset="2"/>
              <a:buNone/>
            </a:pPr>
            <a:r>
              <a:rPr lang="en-US" sz="2800" dirty="0"/>
              <a:t>ANOTHER DIMENSION OF ACCESS TO HEALTH CARE IS THE AVAILABILITY OF SERVICES. </a:t>
            </a:r>
          </a:p>
        </p:txBody>
      </p:sp>
      <p:pic>
        <p:nvPicPr>
          <p:cNvPr id="77828" name="Picture 4"/>
          <p:cNvPicPr>
            <a:picLocks noChangeAspect="1" noChangeArrowheads="1"/>
          </p:cNvPicPr>
          <p:nvPr/>
        </p:nvPicPr>
        <p:blipFill>
          <a:blip r:embed="rId3" cstate="print"/>
          <a:srcRect/>
          <a:stretch>
            <a:fillRect/>
          </a:stretch>
        </p:blipFill>
        <p:spPr bwMode="auto">
          <a:xfrm>
            <a:off x="5867400" y="3200400"/>
            <a:ext cx="2473325" cy="3276600"/>
          </a:xfrm>
          <a:prstGeom prst="rect">
            <a:avLst/>
          </a:prstGeom>
          <a:noFill/>
          <a:ln w="12700">
            <a:noFill/>
            <a:miter lim="800000"/>
            <a:headEnd type="none" w="sm" len="sm"/>
            <a:tailEnd type="none" w="sm" len="sm"/>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Access</a:t>
            </a:r>
          </a:p>
        </p:txBody>
      </p:sp>
      <p:sp>
        <p:nvSpPr>
          <p:cNvPr id="93187" name="Rectangle 3"/>
          <p:cNvSpPr>
            <a:spLocks noGrp="1" noChangeArrowheads="1"/>
          </p:cNvSpPr>
          <p:nvPr>
            <p:ph type="body" idx="1"/>
          </p:nvPr>
        </p:nvSpPr>
        <p:spPr/>
        <p:txBody>
          <a:bodyPr/>
          <a:lstStyle/>
          <a:p>
            <a:pPr>
              <a:buFont typeface="Monotype Sorts" pitchFamily="2" charset="2"/>
              <a:buNone/>
            </a:pPr>
            <a:r>
              <a:rPr lang="en-US" sz="2800" dirty="0"/>
              <a:t>IN THIS REGARD IT HAS BEEN RESIDENTS OF THE INNER CIY AND RURAL AREAS WHO ARE UNDERSERVED. </a:t>
            </a:r>
          </a:p>
        </p:txBody>
      </p:sp>
      <p:pic>
        <p:nvPicPr>
          <p:cNvPr id="93188" name="Picture 4"/>
          <p:cNvPicPr>
            <a:picLocks noChangeAspect="1" noChangeArrowheads="1"/>
          </p:cNvPicPr>
          <p:nvPr/>
        </p:nvPicPr>
        <p:blipFill>
          <a:blip r:embed="rId3" cstate="print"/>
          <a:srcRect/>
          <a:stretch>
            <a:fillRect/>
          </a:stretch>
        </p:blipFill>
        <p:spPr bwMode="auto">
          <a:xfrm>
            <a:off x="5562600" y="3429000"/>
            <a:ext cx="2971800" cy="2641600"/>
          </a:xfrm>
          <a:prstGeom prst="rect">
            <a:avLst/>
          </a:prstGeom>
          <a:noFill/>
          <a:ln w="12700">
            <a:noFill/>
            <a:miter lim="800000"/>
            <a:headEnd type="none" w="sm" len="sm"/>
            <a:tailEnd type="none" w="sm" len="sm"/>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Access</a:t>
            </a:r>
          </a:p>
        </p:txBody>
      </p:sp>
      <p:sp>
        <p:nvSpPr>
          <p:cNvPr id="78851" name="Rectangle 3"/>
          <p:cNvSpPr>
            <a:spLocks noGrp="1" noChangeArrowheads="1"/>
          </p:cNvSpPr>
          <p:nvPr>
            <p:ph type="body" idx="1"/>
          </p:nvPr>
        </p:nvSpPr>
        <p:spPr/>
        <p:txBody>
          <a:bodyPr/>
          <a:lstStyle/>
          <a:p>
            <a:pPr>
              <a:buFont typeface="Monotype Sorts" pitchFamily="2" charset="2"/>
              <a:buNone/>
            </a:pPr>
            <a:r>
              <a:rPr lang="en-US" sz="2800" dirty="0"/>
              <a:t>PHYSICIANS PREFER TO PRACTICE IN LOCALS WHERE THEY WOULD LIKE TO LIVE AND CAN FIND A PROFITABLE CLIENTELE, AND NEITHER THE INNER CITY NOR RURAL AREAS CAN SATISFY THIS PREFERENCE.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Access</a:t>
            </a:r>
          </a:p>
        </p:txBody>
      </p:sp>
      <p:sp>
        <p:nvSpPr>
          <p:cNvPr id="79875" name="Rectangle 3"/>
          <p:cNvSpPr>
            <a:spLocks noGrp="1" noChangeArrowheads="1"/>
          </p:cNvSpPr>
          <p:nvPr>
            <p:ph type="body" idx="1"/>
          </p:nvPr>
        </p:nvSpPr>
        <p:spPr/>
        <p:txBody>
          <a:bodyPr/>
          <a:lstStyle/>
          <a:p>
            <a:pPr>
              <a:buFont typeface="Monotype Sorts" pitchFamily="2" charset="2"/>
              <a:buNone/>
            </a:pPr>
            <a:r>
              <a:rPr lang="en-US" sz="2800" dirty="0"/>
              <a:t>ACCESS TO HEALTH CARE IS ALSO AFFECTED BY THE AVAILABILITY OF "PRIMARY CARE" PHSYICIANS WHO SERVE AS A PERSON'S FIRST CONTACT WITH THE SYSTEM. </a:t>
            </a:r>
          </a:p>
        </p:txBody>
      </p:sp>
      <p:pic>
        <p:nvPicPr>
          <p:cNvPr id="79876" name="Picture 4"/>
          <p:cNvPicPr>
            <a:picLocks noChangeAspect="1" noChangeArrowheads="1"/>
          </p:cNvPicPr>
          <p:nvPr/>
        </p:nvPicPr>
        <p:blipFill>
          <a:blip r:embed="rId3" cstate="print"/>
          <a:srcRect/>
          <a:stretch>
            <a:fillRect/>
          </a:stretch>
        </p:blipFill>
        <p:spPr bwMode="auto">
          <a:xfrm>
            <a:off x="5791200" y="4038600"/>
            <a:ext cx="2590800" cy="2303462"/>
          </a:xfrm>
          <a:prstGeom prst="rect">
            <a:avLst/>
          </a:prstGeom>
          <a:noFill/>
          <a:ln w="12700">
            <a:noFill/>
            <a:miter lim="800000"/>
            <a:headEnd type="none" w="sm" len="sm"/>
            <a:tailEnd type="none" w="sm" len="sm"/>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Access</a:t>
            </a:r>
          </a:p>
        </p:txBody>
      </p:sp>
      <p:sp>
        <p:nvSpPr>
          <p:cNvPr id="80899" name="Rectangle 3"/>
          <p:cNvSpPr>
            <a:spLocks noGrp="1" noChangeArrowheads="1"/>
          </p:cNvSpPr>
          <p:nvPr>
            <p:ph type="body" idx="1"/>
          </p:nvPr>
        </p:nvSpPr>
        <p:spPr/>
        <p:txBody>
          <a:bodyPr/>
          <a:lstStyle/>
          <a:p>
            <a:pPr>
              <a:buFont typeface="Monotype Sorts" pitchFamily="2" charset="2"/>
              <a:buNone/>
            </a:pPr>
            <a:r>
              <a:rPr lang="en-US" sz="2800" dirty="0"/>
              <a:t>WHETHER FOR THE MONEY, OR THE DESIRE TO LEARN WELL A SMALL PART OF THE FIELD, PHYSICIANS OF THE PAST FEW DECADES HAVE OPTED FOR SPECIALTY TRAINING.</a:t>
            </a:r>
            <a:r>
              <a:rPr lang="en-US" sz="2800" b="1"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Access</a:t>
            </a:r>
          </a:p>
        </p:txBody>
      </p:sp>
      <p:sp>
        <p:nvSpPr>
          <p:cNvPr id="81923" name="Rectangle 3"/>
          <p:cNvSpPr>
            <a:spLocks noGrp="1" noChangeArrowheads="1"/>
          </p:cNvSpPr>
          <p:nvPr>
            <p:ph type="body" idx="1"/>
          </p:nvPr>
        </p:nvSpPr>
        <p:spPr/>
        <p:txBody>
          <a:bodyPr/>
          <a:lstStyle/>
          <a:p>
            <a:pPr>
              <a:buFont typeface="Monotype Sorts" pitchFamily="2" charset="2"/>
              <a:buNone/>
            </a:pPr>
            <a:r>
              <a:rPr lang="en-US" sz="2800" dirty="0"/>
              <a:t>PRIMARY CARE WAS A TASK PERFORMED BY GENERAL PRACTITIONERS IN THE PAST, BUT GPs ARE NOW ON THE DECLINE, WITH ONLY ABOUT 12% OF PHYSICIANS NOW ACTING AS GPs.</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a:t>INDUSTRIAL SOCIETIES</a:t>
            </a:r>
          </a:p>
        </p:txBody>
      </p:sp>
      <p:sp>
        <p:nvSpPr>
          <p:cNvPr id="90115" name="Rectangle 3"/>
          <p:cNvSpPr>
            <a:spLocks noGrp="1" noChangeArrowheads="1"/>
          </p:cNvSpPr>
          <p:nvPr>
            <p:ph type="body" idx="1"/>
          </p:nvPr>
        </p:nvSpPr>
        <p:spPr/>
        <p:txBody>
          <a:bodyPr/>
          <a:lstStyle/>
          <a:p>
            <a:pPr>
              <a:buFont typeface="Monotype Sorts" pitchFamily="2" charset="2"/>
              <a:buNone/>
            </a:pPr>
            <a:r>
              <a:rPr lang="en-US" dirty="0"/>
              <a:t>TODAY, FOUR OUT OF THE FIVE LEADING CAUSES OF DEATH ARE CHRONIC </a:t>
            </a:r>
            <a:r>
              <a:rPr lang="en-US" dirty="0" smtClean="0"/>
              <a:t>DISEASES</a:t>
            </a:r>
            <a:r>
              <a:rPr lang="en-US" dirty="0"/>
              <a:t>.</a:t>
            </a:r>
          </a:p>
        </p:txBody>
      </p:sp>
      <p:pic>
        <p:nvPicPr>
          <p:cNvPr id="90116" name="Picture 4"/>
          <p:cNvPicPr>
            <a:picLocks noChangeAspect="1" noChangeArrowheads="1"/>
          </p:cNvPicPr>
          <p:nvPr/>
        </p:nvPicPr>
        <p:blipFill>
          <a:blip r:embed="rId3" cstate="print"/>
          <a:srcRect/>
          <a:stretch>
            <a:fillRect/>
          </a:stretch>
        </p:blipFill>
        <p:spPr bwMode="auto">
          <a:xfrm>
            <a:off x="6019800" y="3505200"/>
            <a:ext cx="2767012" cy="2971800"/>
          </a:xfrm>
          <a:prstGeom prst="rect">
            <a:avLst/>
          </a:prstGeom>
          <a:noFill/>
          <a:ln w="12700">
            <a:noFill/>
            <a:miter lim="800000"/>
            <a:headEnd type="none" w="sm" len="sm"/>
            <a:tailEnd type="none" w="sm" len="sm"/>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buNone/>
            </a:pPr>
            <a:r>
              <a:rPr lang="en-US" sz="2800" dirty="0" smtClean="0"/>
              <a:t>AMERICA BADLY NEEDS TO REFORM ITS HEALTH CARE SYSTEM. THE STRUGGLE IS NOT IN FINDING SOLUTIONS—MANY COUNTRIES HAVE ACCESS FOR ALL AND THEIR COSTS CONTROLED. THE PROBLEM IS PASSING REFORM OVER THE OBJEECTIONS OF POWERFUL GROUPS THAT BENEFIT FROM THE STATUS QUO.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t>INDUSTRIAL SOCIETIES</a:t>
            </a:r>
          </a:p>
        </p:txBody>
      </p:sp>
      <p:sp>
        <p:nvSpPr>
          <p:cNvPr id="91139" name="Rectangle 3"/>
          <p:cNvSpPr>
            <a:spLocks noGrp="1" noChangeArrowheads="1"/>
          </p:cNvSpPr>
          <p:nvPr>
            <p:ph type="body" idx="1"/>
          </p:nvPr>
        </p:nvSpPr>
        <p:spPr/>
        <p:txBody>
          <a:bodyPr/>
          <a:lstStyle/>
          <a:p>
            <a:pPr>
              <a:buFont typeface="Monotype Sorts" pitchFamily="2" charset="2"/>
              <a:buNone/>
            </a:pPr>
            <a:r>
              <a:rPr lang="en-US"/>
              <a:t>THE FIFTH BEING ACCIDENTS.</a:t>
            </a:r>
          </a:p>
        </p:txBody>
      </p:sp>
      <p:pic>
        <p:nvPicPr>
          <p:cNvPr id="91140" name="Picture 4"/>
          <p:cNvPicPr>
            <a:picLocks noChangeAspect="1" noChangeArrowheads="1"/>
          </p:cNvPicPr>
          <p:nvPr/>
        </p:nvPicPr>
        <p:blipFill>
          <a:blip r:embed="rId3" cstate="print"/>
          <a:srcRect/>
          <a:stretch>
            <a:fillRect/>
          </a:stretch>
        </p:blipFill>
        <p:spPr bwMode="auto">
          <a:xfrm>
            <a:off x="4114800" y="3000375"/>
            <a:ext cx="3409950" cy="2905125"/>
          </a:xfrm>
          <a:prstGeom prst="rect">
            <a:avLst/>
          </a:prstGeom>
          <a:noFill/>
          <a:ln w="12700">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Fans">
  <a:themeElements>
    <a:clrScheme name="Fans 1">
      <a:dk1>
        <a:srgbClr val="5F5F5F"/>
      </a:dk1>
      <a:lt1>
        <a:srgbClr val="FFFFCC"/>
      </a:lt1>
      <a:dk2>
        <a:srgbClr val="000000"/>
      </a:dk2>
      <a:lt2>
        <a:srgbClr val="FFCC00"/>
      </a:lt2>
      <a:accent1>
        <a:srgbClr val="FF7C80"/>
      </a:accent1>
      <a:accent2>
        <a:srgbClr val="990099"/>
      </a:accent2>
      <a:accent3>
        <a:srgbClr val="AAAAAA"/>
      </a:accent3>
      <a:accent4>
        <a:srgbClr val="DADAAE"/>
      </a:accent4>
      <a:accent5>
        <a:srgbClr val="FFBFC0"/>
      </a:accent5>
      <a:accent6>
        <a:srgbClr val="8A008A"/>
      </a:accent6>
      <a:hlink>
        <a:srgbClr val="FF3399"/>
      </a:hlink>
      <a:folHlink>
        <a:srgbClr val="9933FF"/>
      </a:folHlink>
    </a:clrScheme>
    <a:fontScheme name="Fa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Fans 1">
        <a:dk1>
          <a:srgbClr val="5F5F5F"/>
        </a:dk1>
        <a:lt1>
          <a:srgbClr val="FFFFCC"/>
        </a:lt1>
        <a:dk2>
          <a:srgbClr val="000000"/>
        </a:dk2>
        <a:lt2>
          <a:srgbClr val="FFCC00"/>
        </a:lt2>
        <a:accent1>
          <a:srgbClr val="FF7C80"/>
        </a:accent1>
        <a:accent2>
          <a:srgbClr val="990099"/>
        </a:accent2>
        <a:accent3>
          <a:srgbClr val="AAAAAA"/>
        </a:accent3>
        <a:accent4>
          <a:srgbClr val="DADAAE"/>
        </a:accent4>
        <a:accent5>
          <a:srgbClr val="FFBFC0"/>
        </a:accent5>
        <a:accent6>
          <a:srgbClr val="8A008A"/>
        </a:accent6>
        <a:hlink>
          <a:srgbClr val="FF3399"/>
        </a:hlink>
        <a:folHlink>
          <a:srgbClr val="9933FF"/>
        </a:folHlink>
      </a:clrScheme>
      <a:clrMap bg1="dk2" tx1="lt1" bg2="dk1" tx2="lt2" accent1="accent1" accent2="accent2" accent3="accent3" accent4="accent4" accent5="accent5" accent6="accent6" hlink="hlink" folHlink="folHlink"/>
    </a:extraClrScheme>
    <a:extraClrScheme>
      <a:clrScheme name="Fans 2">
        <a:dk1>
          <a:srgbClr val="000000"/>
        </a:dk1>
        <a:lt1>
          <a:srgbClr val="FFFFFF"/>
        </a:lt1>
        <a:dk2>
          <a:srgbClr val="000066"/>
        </a:dk2>
        <a:lt2>
          <a:srgbClr val="969696"/>
        </a:lt2>
        <a:accent1>
          <a:srgbClr val="0000CC"/>
        </a:accent1>
        <a:accent2>
          <a:srgbClr val="FFFFFF"/>
        </a:accent2>
        <a:accent3>
          <a:srgbClr val="FFFFFF"/>
        </a:accent3>
        <a:accent4>
          <a:srgbClr val="000000"/>
        </a:accent4>
        <a:accent5>
          <a:srgbClr val="AAAAE2"/>
        </a:accent5>
        <a:accent6>
          <a:srgbClr val="E7E7E7"/>
        </a:accent6>
        <a:hlink>
          <a:srgbClr val="000080"/>
        </a:hlink>
        <a:folHlink>
          <a:srgbClr val="FF0033"/>
        </a:folHlink>
      </a:clrScheme>
      <a:clrMap bg1="lt1" tx1="dk1" bg2="lt2" tx2="dk2" accent1="accent1" accent2="accent2" accent3="accent3" accent4="accent4" accent5="accent5" accent6="accent6" hlink="hlink" folHlink="folHlink"/>
    </a:extraClrScheme>
    <a:extraClrScheme>
      <a:clrScheme name="Fan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ns 4">
        <a:dk1>
          <a:srgbClr val="000000"/>
        </a:dk1>
        <a:lt1>
          <a:srgbClr val="FFFFFF"/>
        </a:lt1>
        <a:dk2>
          <a:srgbClr val="006633"/>
        </a:dk2>
        <a:lt2>
          <a:srgbClr val="969696"/>
        </a:lt2>
        <a:accent1>
          <a:srgbClr val="009900"/>
        </a:accent1>
        <a:accent2>
          <a:srgbClr val="FFFFFF"/>
        </a:accent2>
        <a:accent3>
          <a:srgbClr val="FFFFFF"/>
        </a:accent3>
        <a:accent4>
          <a:srgbClr val="000000"/>
        </a:accent4>
        <a:accent5>
          <a:srgbClr val="AACAAA"/>
        </a:accent5>
        <a:accent6>
          <a:srgbClr val="E7E7E7"/>
        </a:accent6>
        <a:hlink>
          <a:srgbClr val="003300"/>
        </a:hlink>
        <a:folHlink>
          <a:srgbClr val="FF0033"/>
        </a:folHlink>
      </a:clrScheme>
      <a:clrMap bg1="lt1" tx1="dk1" bg2="lt2" tx2="dk2" accent1="accent1" accent2="accent2" accent3="accent3" accent4="accent4" accent5="accent5" accent6="accent6" hlink="hlink" folHlink="folHlink"/>
    </a:extraClrScheme>
    <a:extraClrScheme>
      <a:clrScheme name="Fans 5">
        <a:dk1>
          <a:srgbClr val="000000"/>
        </a:dk1>
        <a:lt1>
          <a:srgbClr val="FFFFCC"/>
        </a:lt1>
        <a:dk2>
          <a:srgbClr val="CC0000"/>
        </a:dk2>
        <a:lt2>
          <a:srgbClr val="808000"/>
        </a:lt2>
        <a:accent1>
          <a:srgbClr val="CC9900"/>
        </a:accent1>
        <a:accent2>
          <a:srgbClr val="800000"/>
        </a:accent2>
        <a:accent3>
          <a:srgbClr val="FFFFE2"/>
        </a:accent3>
        <a:accent4>
          <a:srgbClr val="000000"/>
        </a:accent4>
        <a:accent5>
          <a:srgbClr val="E2CAAA"/>
        </a:accent5>
        <a:accent6>
          <a:srgbClr val="730000"/>
        </a:accent6>
        <a:hlink>
          <a:srgbClr val="FF6633"/>
        </a:hlink>
        <a:folHlink>
          <a:srgbClr val="FFCC66"/>
        </a:folHlink>
      </a:clrScheme>
      <a:clrMap bg1="lt1" tx1="dk1" bg2="lt2" tx2="dk2" accent1="accent1" accent2="accent2" accent3="accent3" accent4="accent4" accent5="accent5" accent6="accent6" hlink="hlink" folHlink="folHlink"/>
    </a:extraClrScheme>
    <a:extraClrScheme>
      <a:clrScheme name="Fans 6">
        <a:dk1>
          <a:srgbClr val="000000"/>
        </a:dk1>
        <a:lt1>
          <a:srgbClr val="FFFFFF"/>
        </a:lt1>
        <a:dk2>
          <a:srgbClr val="336699"/>
        </a:dk2>
        <a:lt2>
          <a:srgbClr val="969696"/>
        </a:lt2>
        <a:accent1>
          <a:srgbClr val="99FFCC"/>
        </a:accent1>
        <a:accent2>
          <a:srgbClr val="66CCFF"/>
        </a:accent2>
        <a:accent3>
          <a:srgbClr val="FFFFFF"/>
        </a:accent3>
        <a:accent4>
          <a:srgbClr val="000000"/>
        </a:accent4>
        <a:accent5>
          <a:srgbClr val="CAFFE2"/>
        </a:accent5>
        <a:accent6>
          <a:srgbClr val="5CB9E7"/>
        </a:accent6>
        <a:hlink>
          <a:srgbClr val="CCCCFF"/>
        </a:hlink>
        <a:folHlink>
          <a:srgbClr val="99FFFF"/>
        </a:folHlink>
      </a:clrScheme>
      <a:clrMap bg1="lt1" tx1="dk1" bg2="lt2" tx2="dk2" accent1="accent1" accent2="accent2" accent3="accent3" accent4="accent4" accent5="accent5" accent6="accent6" hlink="hlink" folHlink="folHlink"/>
    </a:extraClrScheme>
    <a:extraClrScheme>
      <a:clrScheme name="Fans 7">
        <a:dk1>
          <a:srgbClr val="49764A"/>
        </a:dk1>
        <a:lt1>
          <a:srgbClr val="CCFFCC"/>
        </a:lt1>
        <a:dk2>
          <a:srgbClr val="001800"/>
        </a:dk2>
        <a:lt2>
          <a:srgbClr val="FFFFFF"/>
        </a:lt2>
        <a:accent1>
          <a:srgbClr val="66CCFF"/>
        </a:accent1>
        <a:accent2>
          <a:srgbClr val="00FFFF"/>
        </a:accent2>
        <a:accent3>
          <a:srgbClr val="AAABAA"/>
        </a:accent3>
        <a:accent4>
          <a:srgbClr val="AEDAAE"/>
        </a:accent4>
        <a:accent5>
          <a:srgbClr val="B8E2FF"/>
        </a:accent5>
        <a:accent6>
          <a:srgbClr val="00E7E7"/>
        </a:accent6>
        <a:hlink>
          <a:srgbClr val="009999"/>
        </a:hlink>
        <a:folHlink>
          <a:srgbClr val="0099CC"/>
        </a:folHlink>
      </a:clrScheme>
      <a:clrMap bg1="dk2" tx1="lt1" bg2="dk1" tx2="lt2" accent1="accent1" accent2="accent2" accent3="accent3" accent4="accent4" accent5="accent5" accent6="accent6" hlink="hlink" folHlink="folHlink"/>
    </a:extraClrScheme>
    <a:extraClrScheme>
      <a:clrScheme name="Fans 8">
        <a:dk1>
          <a:srgbClr val="A05F8B"/>
        </a:dk1>
        <a:lt1>
          <a:srgbClr val="FFE4FF"/>
        </a:lt1>
        <a:dk2>
          <a:srgbClr val="280028"/>
        </a:dk2>
        <a:lt2>
          <a:srgbClr val="FFFFFF"/>
        </a:lt2>
        <a:accent1>
          <a:srgbClr val="FF33CC"/>
        </a:accent1>
        <a:accent2>
          <a:srgbClr val="CC0099"/>
        </a:accent2>
        <a:accent3>
          <a:srgbClr val="ACAAAC"/>
        </a:accent3>
        <a:accent4>
          <a:srgbClr val="DAC3DA"/>
        </a:accent4>
        <a:accent5>
          <a:srgbClr val="FFADE2"/>
        </a:accent5>
        <a:accent6>
          <a:srgbClr val="B9008A"/>
        </a:accent6>
        <a:hlink>
          <a:srgbClr val="990099"/>
        </a:hlink>
        <a:folHlink>
          <a:srgbClr val="FF6699"/>
        </a:folHlink>
      </a:clrScheme>
      <a:clrMap bg1="dk2" tx1="lt1" bg2="dk1" tx2="lt2" accent1="accent1" accent2="accent2" accent3="accent3" accent4="accent4" accent5="accent5" accent6="accent6" hlink="hlink" folHlink="folHlink"/>
    </a:extraClrScheme>
    <a:extraClrScheme>
      <a:clrScheme name="Fans 9">
        <a:dk1>
          <a:srgbClr val="4D4D93"/>
        </a:dk1>
        <a:lt1>
          <a:srgbClr val="CCECFF"/>
        </a:lt1>
        <a:dk2>
          <a:srgbClr val="00003E"/>
        </a:dk2>
        <a:lt2>
          <a:srgbClr val="FFFFFF"/>
        </a:lt2>
        <a:accent1>
          <a:srgbClr val="66CCFF"/>
        </a:accent1>
        <a:accent2>
          <a:srgbClr val="00FFFF"/>
        </a:accent2>
        <a:accent3>
          <a:srgbClr val="AAAAAF"/>
        </a:accent3>
        <a:accent4>
          <a:srgbClr val="AEC9DA"/>
        </a:accent4>
        <a:accent5>
          <a:srgbClr val="B8E2FF"/>
        </a:accent5>
        <a:accent6>
          <a:srgbClr val="00E7E7"/>
        </a:accent6>
        <a:hlink>
          <a:srgbClr val="6699FF"/>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Designs\FANS.POT</Template>
  <TotalTime>345</TotalTime>
  <Words>2145</Words>
  <Application>Microsoft Office PowerPoint</Application>
  <PresentationFormat>On-screen Show (4:3)</PresentationFormat>
  <Paragraphs>234</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Fans</vt:lpstr>
      <vt:lpstr>HEALTH, ILLNESS AND SOCIETY</vt:lpstr>
      <vt:lpstr>Slide 2</vt:lpstr>
      <vt:lpstr>ACUTE DISEASES</vt:lpstr>
      <vt:lpstr>CHRONIC DISEASES</vt:lpstr>
      <vt:lpstr>U.S. Death Rates per 100,000:  1900</vt:lpstr>
      <vt:lpstr>U.S. Death Rates per 100,000:  1991</vt:lpstr>
      <vt:lpstr>INDUSTRIAL SOCIETIES</vt:lpstr>
      <vt:lpstr>INDUSTRIAL SOCIETIES</vt:lpstr>
      <vt:lpstr>INDUSTRIAL SOCIETIES</vt:lpstr>
      <vt:lpstr>CHRONIC DISEASE</vt:lpstr>
      <vt:lpstr>CHRONIC DISEASE</vt:lpstr>
      <vt:lpstr>CHRONIC DISEASE</vt:lpstr>
      <vt:lpstr>CRISIS MEDICINE</vt:lpstr>
      <vt:lpstr>CRISIS MEDICINE</vt:lpstr>
      <vt:lpstr>CRISIS MEDICINE</vt:lpstr>
      <vt:lpstr>CRISIS MEDICINE</vt:lpstr>
      <vt:lpstr>SOCIAL FACTORS IN ILLNESS</vt:lpstr>
      <vt:lpstr>SOCIOECONOMIC STATUS</vt:lpstr>
      <vt:lpstr>SOCIOECONOMIC STATUS</vt:lpstr>
      <vt:lpstr>SOCIOECONOMIC STATUS</vt:lpstr>
      <vt:lpstr>SOCIOECONOMIC STATUS</vt:lpstr>
      <vt:lpstr>SOCIOECONOMIC STATUS</vt:lpstr>
      <vt:lpstr>Infant Deaths per 100,000</vt:lpstr>
      <vt:lpstr>SEX</vt:lpstr>
      <vt:lpstr>SEX</vt:lpstr>
      <vt:lpstr>Sex</vt:lpstr>
      <vt:lpstr>SEX</vt:lpstr>
      <vt:lpstr>SEX</vt:lpstr>
      <vt:lpstr>Sex</vt:lpstr>
      <vt:lpstr>Race</vt:lpstr>
      <vt:lpstr>Race </vt:lpstr>
      <vt:lpstr>Race</vt:lpstr>
      <vt:lpstr>Race</vt:lpstr>
      <vt:lpstr>Race</vt:lpstr>
      <vt:lpstr>Race</vt:lpstr>
      <vt:lpstr>Life-style Factors</vt:lpstr>
      <vt:lpstr>Life-style Factors</vt:lpstr>
      <vt:lpstr>Life-style Factors</vt:lpstr>
      <vt:lpstr>Life-style Factors</vt:lpstr>
      <vt:lpstr>Life-style Factors</vt:lpstr>
      <vt:lpstr>Life-style Factors</vt:lpstr>
      <vt:lpstr>Life-style Factors</vt:lpstr>
      <vt:lpstr>Life-style Factors</vt:lpstr>
      <vt:lpstr>Problems in the Health Care System:</vt:lpstr>
      <vt:lpstr>Health Costs as % of GNP</vt:lpstr>
      <vt:lpstr>Health Care Expenditures</vt:lpstr>
      <vt:lpstr>Health Care Expenditures</vt:lpstr>
      <vt:lpstr>Per capita health care spending, 2003:</vt:lpstr>
      <vt:lpstr>Slide 49</vt:lpstr>
      <vt:lpstr>Cost of Health Care</vt:lpstr>
      <vt:lpstr>Health Care Expenditures</vt:lpstr>
      <vt:lpstr>RISING COSTS:  DEMAND</vt:lpstr>
      <vt:lpstr>RISING COSTS:  DEMAND</vt:lpstr>
      <vt:lpstr>RISING COSTS:  TECHNOLOGY</vt:lpstr>
      <vt:lpstr>RISING COSTS:  TECHNOLOGY</vt:lpstr>
      <vt:lpstr>RISING COSTS:  TECHNOLOGY</vt:lpstr>
      <vt:lpstr>RISING COSTS:  LABOR </vt:lpstr>
      <vt:lpstr>RISING COSTS:  LABOR</vt:lpstr>
      <vt:lpstr>RISING COSTS:  COMPETITION</vt:lpstr>
      <vt:lpstr>RISING COSTS:  OVERUTILIZATION</vt:lpstr>
      <vt:lpstr>RISING COSTS:  OVERUTILIZATION</vt:lpstr>
      <vt:lpstr>RISING COSTS:  OVERUTILIZATION</vt:lpstr>
      <vt:lpstr>RISING COSTS:  OVERUTILIZATION</vt:lpstr>
      <vt:lpstr>RISING COSTS: INSURANCE</vt:lpstr>
      <vt:lpstr>RISING COSTS: INSURANCE</vt:lpstr>
      <vt:lpstr>Health Care Expenditures</vt:lpstr>
      <vt:lpstr>Health Care Expenditures</vt:lpstr>
      <vt:lpstr>Access</vt:lpstr>
      <vt:lpstr>Access</vt:lpstr>
      <vt:lpstr>Access</vt:lpstr>
      <vt:lpstr>Access</vt:lpstr>
      <vt:lpstr>Access</vt:lpstr>
      <vt:lpstr>Access</vt:lpstr>
      <vt:lpstr>Access</vt:lpstr>
      <vt:lpstr>Access</vt:lpstr>
      <vt:lpstr>Access</vt:lpstr>
      <vt:lpstr>Access</vt:lpstr>
      <vt:lpstr>Access</vt:lpstr>
      <vt:lpstr>Access</vt:lpstr>
      <vt:lpstr>CONCLUSIONS</vt:lpstr>
    </vt:vector>
  </TitlesOfParts>
  <Company>Murray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ILLNESS AND SOCIETY</dc:title>
  <dc:creator>frank.elwell</dc:creator>
  <cp:lastModifiedBy>felwell</cp:lastModifiedBy>
  <cp:revision>15</cp:revision>
  <dcterms:created xsi:type="dcterms:W3CDTF">1998-05-12T13:44:20Z</dcterms:created>
  <dcterms:modified xsi:type="dcterms:W3CDTF">2009-11-17T22:39:39Z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frank.elwell@murraystate.edu</vt:lpwstr>
  </property>
  <property fmtid="{D5CDD505-2E9C-101B-9397-08002B2CF9AE}" pid="8" name="HomePage">
    <vt:lpwstr>http://campus.murraystate.edu/academic/faculty/frank.elwell/prob3/problems/index.htm</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C:\Data\Prob3\System\PRESEN</vt:lpwstr>
  </property>
</Properties>
</file>